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3" r:id="rId5"/>
    <p:sldMasterId id="2147483673" r:id="rId6"/>
    <p:sldMasterId id="2147483683" r:id="rId7"/>
    <p:sldMasterId id="2147483693" r:id="rId8"/>
  </p:sldMasterIdLst>
  <p:notesMasterIdLst>
    <p:notesMasterId r:id="rId53"/>
  </p:notesMasterIdLst>
  <p:handoutMasterIdLst>
    <p:handoutMasterId r:id="rId54"/>
  </p:handoutMasterIdLst>
  <p:sldIdLst>
    <p:sldId id="422" r:id="rId9"/>
    <p:sldId id="545" r:id="rId10"/>
    <p:sldId id="491" r:id="rId11"/>
    <p:sldId id="517" r:id="rId12"/>
    <p:sldId id="546" r:id="rId13"/>
    <p:sldId id="518" r:id="rId14"/>
    <p:sldId id="519" r:id="rId15"/>
    <p:sldId id="520" r:id="rId16"/>
    <p:sldId id="533" r:id="rId17"/>
    <p:sldId id="494" r:id="rId18"/>
    <p:sldId id="507" r:id="rId19"/>
    <p:sldId id="503" r:id="rId20"/>
    <p:sldId id="496" r:id="rId21"/>
    <p:sldId id="502" r:id="rId22"/>
    <p:sldId id="508" r:id="rId23"/>
    <p:sldId id="498" r:id="rId24"/>
    <p:sldId id="509" r:id="rId25"/>
    <p:sldId id="510" r:id="rId26"/>
    <p:sldId id="506" r:id="rId27"/>
    <p:sldId id="499" r:id="rId28"/>
    <p:sldId id="537" r:id="rId29"/>
    <p:sldId id="521" r:id="rId30"/>
    <p:sldId id="538" r:id="rId31"/>
    <p:sldId id="539" r:id="rId32"/>
    <p:sldId id="526" r:id="rId33"/>
    <p:sldId id="540" r:id="rId34"/>
    <p:sldId id="541" r:id="rId35"/>
    <p:sldId id="542" r:id="rId36"/>
    <p:sldId id="530" r:id="rId37"/>
    <p:sldId id="543" r:id="rId38"/>
    <p:sldId id="544" r:id="rId39"/>
    <p:sldId id="536" r:id="rId40"/>
    <p:sldId id="532" r:id="rId41"/>
    <p:sldId id="513" r:id="rId42"/>
    <p:sldId id="500" r:id="rId43"/>
    <p:sldId id="514" r:id="rId44"/>
    <p:sldId id="505" r:id="rId45"/>
    <p:sldId id="512" r:id="rId46"/>
    <p:sldId id="501" r:id="rId47"/>
    <p:sldId id="515" r:id="rId48"/>
    <p:sldId id="535" r:id="rId49"/>
    <p:sldId id="516" r:id="rId50"/>
    <p:sldId id="534" r:id="rId51"/>
    <p:sldId id="497" r:id="rId52"/>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kov, Anton" initials="EA" lastIdx="4" clrIdx="1">
    <p:extLst>
      <p:ext uri="{19B8F6BF-5375-455C-9EA6-DF929625EA0E}">
        <p15:presenceInfo xmlns:p15="http://schemas.microsoft.com/office/powerpoint/2012/main" userId="S-1-5-21-1970293736-1187997916-9522986-193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00C5"/>
    <a:srgbClr val="3C0095"/>
    <a:srgbClr val="0066CC"/>
    <a:srgbClr val="FF7C8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458" autoAdjust="0"/>
  </p:normalViewPr>
  <p:slideViewPr>
    <p:cSldViewPr snapToObjects="1">
      <p:cViewPr varScale="1">
        <p:scale>
          <a:sx n="66" d="100"/>
          <a:sy n="66" d="100"/>
        </p:scale>
        <p:origin x="1963" y="3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Objects="1">
      <p:cViewPr varScale="1">
        <p:scale>
          <a:sx n="101" d="100"/>
          <a:sy n="101" d="100"/>
        </p:scale>
        <p:origin x="352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FF30B233-4634-4615-8A79-18A7B3457BDB}" type="datetimeFigureOut">
              <a:rPr lang="nb-NO" smtClean="0"/>
              <a:t>20.09.2016</a:t>
            </a:fld>
            <a:endParaRPr lang="nb-NO"/>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07561EA6-3AAA-4212-BC76-30499A3675E2}" type="slidenum">
              <a:rPr lang="nb-NO" smtClean="0"/>
              <a:t>‹#›</a:t>
            </a:fld>
            <a:endParaRPr lang="nb-NO"/>
          </a:p>
        </p:txBody>
      </p:sp>
    </p:spTree>
    <p:extLst>
      <p:ext uri="{BB962C8B-B14F-4D97-AF65-F5344CB8AC3E}">
        <p14:creationId xmlns:p14="http://schemas.microsoft.com/office/powerpoint/2010/main" val="2206012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CAFCCF7F-4B59-4CC5-8C56-383F82B3D07D}" type="datetimeFigureOut">
              <a:rPr lang="nb-NO" smtClean="0"/>
              <a:t>20.09.2016</a:t>
            </a:fld>
            <a:endParaRPr lang="nb-NO"/>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6F84EFD2-EA51-4D4D-96F8-0529DD40C4ED}" type="slidenum">
              <a:rPr lang="nb-NO" smtClean="0"/>
              <a:t>‹#›</a:t>
            </a:fld>
            <a:endParaRPr lang="nb-NO"/>
          </a:p>
        </p:txBody>
      </p:sp>
    </p:spTree>
    <p:extLst>
      <p:ext uri="{BB962C8B-B14F-4D97-AF65-F5344CB8AC3E}">
        <p14:creationId xmlns:p14="http://schemas.microsoft.com/office/powerpoint/2010/main" val="2341950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nvidia.com/deep-learnin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eveloper.nvidia.com/deep-learning-sdk"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nb-NO" dirty="0"/>
              <a:t>Har sitt utspring fra Google brain DistBelief v2</a:t>
            </a:r>
          </a:p>
          <a:p>
            <a:pPr marL="457200" indent="-457200">
              <a:buFont typeface="Arial" panose="020B0604020202020204" pitchFamily="34" charset="0"/>
              <a:buChar char="•"/>
            </a:pPr>
            <a:r>
              <a:rPr lang="nb-NO" dirty="0"/>
              <a:t>Formålet med Tensorflow var å gjøre det enkelt å deploye ML modeller til alt fra mobiltelefoner til store clustere.</a:t>
            </a:r>
          </a:p>
          <a:p>
            <a:pPr marL="457200" lvl="1" indent="0">
              <a:buFont typeface="Arial" panose="020B0604020202020204" pitchFamily="34" charset="0"/>
              <a:buNone/>
            </a:pPr>
            <a:endParaRPr lang="nb-NO"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2</a:t>
            </a:fld>
            <a:endParaRPr lang="nb-NO"/>
          </a:p>
        </p:txBody>
      </p:sp>
    </p:spTree>
    <p:extLst>
      <p:ext uri="{BB962C8B-B14F-4D97-AF65-F5344CB8AC3E}">
        <p14:creationId xmlns:p14="http://schemas.microsoft.com/office/powerpoint/2010/main" val="32241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Train</a:t>
            </a:r>
            <a:r>
              <a:rPr lang="en-US" sz="1200" b="0" i="0" kern="1200">
                <a:solidFill>
                  <a:schemeClr val="tx1"/>
                </a:solidFill>
                <a:effectLst/>
                <a:latin typeface="+mn-lt"/>
                <a:ea typeface="+mn-ea"/>
                <a:cs typeface="+mn-cs"/>
              </a:rPr>
              <a:t> - Define a network and train it to produce a trained model using training data</a:t>
            </a:r>
          </a:p>
          <a:p>
            <a:r>
              <a:rPr lang="en-US" sz="1200" b="1" i="0" kern="1200">
                <a:solidFill>
                  <a:schemeClr val="tx1"/>
                </a:solidFill>
                <a:effectLst/>
                <a:latin typeface="+mn-lt"/>
                <a:ea typeface="+mn-ea"/>
                <a:cs typeface="+mn-cs"/>
              </a:rPr>
              <a:t>Evaluate</a:t>
            </a:r>
            <a:r>
              <a:rPr lang="en-US" sz="1200" b="0" i="0" kern="1200">
                <a:solidFill>
                  <a:schemeClr val="tx1"/>
                </a:solidFill>
                <a:effectLst/>
                <a:latin typeface="+mn-lt"/>
                <a:ea typeface="+mn-ea"/>
                <a:cs typeface="+mn-cs"/>
              </a:rPr>
              <a:t> - Test a trained model to assess its performance using test data</a:t>
            </a:r>
          </a:p>
          <a:p>
            <a:r>
              <a:rPr lang="en-US" sz="1200" b="1" i="0" kern="1200">
                <a:solidFill>
                  <a:schemeClr val="tx1"/>
                </a:solidFill>
                <a:effectLst/>
                <a:latin typeface="+mn-lt"/>
                <a:ea typeface="+mn-ea"/>
                <a:cs typeface="+mn-cs"/>
              </a:rPr>
              <a:t>Deploy</a:t>
            </a:r>
            <a:r>
              <a:rPr lang="en-US" sz="1200" b="0" i="0" kern="1200">
                <a:solidFill>
                  <a:schemeClr val="tx1"/>
                </a:solidFill>
                <a:effectLst/>
                <a:latin typeface="+mn-lt"/>
                <a:ea typeface="+mn-ea"/>
                <a:cs typeface="+mn-cs"/>
              </a:rPr>
              <a:t> - Use a trained model, e.g. in your own solution, to classify new instances</a:t>
            </a:r>
          </a:p>
          <a:p>
            <a:r>
              <a:rPr lang="en-US" sz="1200" b="0" i="0" u="none" strike="noStrike" kern="1200" baseline="0">
                <a:solidFill>
                  <a:schemeClr val="tx1"/>
                </a:solidFill>
                <a:latin typeface="+mn-lt"/>
                <a:ea typeface="+mn-ea"/>
                <a:cs typeface="+mn-cs"/>
              </a:rPr>
              <a:t>There are actually two scripts associated with a CNTK network: a configuration file that controls the</a:t>
            </a:r>
          </a:p>
          <a:p>
            <a:r>
              <a:rPr lang="en-US" sz="1200" b="0" i="0" u="none" strike="noStrike" kern="1200" baseline="0">
                <a:solidFill>
                  <a:schemeClr val="tx1"/>
                </a:solidFill>
                <a:latin typeface="+mn-lt"/>
                <a:ea typeface="+mn-ea"/>
                <a:cs typeface="+mn-cs"/>
              </a:rPr>
              <a:t>training and test parameters and a network definition language file for constructing the network</a:t>
            </a:r>
            <a:endParaRPr lang="nb-NO" sz="800" b="0" i="0" u="none" strike="noStrike" kern="1200" baseline="0">
              <a:solidFill>
                <a:schemeClr val="tx1"/>
              </a:solidFill>
              <a:latin typeface="+mn-lt"/>
              <a:ea typeface="+mn-ea"/>
              <a:cs typeface="+mn-cs"/>
            </a:endParaRPr>
          </a:p>
          <a:p>
            <a:r>
              <a:rPr lang="en-US" sz="1200" b="1" i="0" kern="1200">
                <a:solidFill>
                  <a:schemeClr val="tx1"/>
                </a:solidFill>
                <a:effectLst/>
                <a:latin typeface="+mn-lt"/>
                <a:ea typeface="+mn-ea"/>
                <a:cs typeface="+mn-cs"/>
              </a:rPr>
              <a:t>September 2016 we plan to release the new CNTK APIs supporting both Python, and C++ bindings, so you will be able to configure your networks, create new nodes, as well as programmatically feed the data from your own Python, and C++ programs</a:t>
            </a:r>
            <a:endParaRPr lang="nb-NO" b="1"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13</a:t>
            </a:fld>
            <a:endParaRPr lang="nb-NO"/>
          </a:p>
        </p:txBody>
      </p:sp>
    </p:spTree>
    <p:extLst>
      <p:ext uri="{BB962C8B-B14F-4D97-AF65-F5344CB8AC3E}">
        <p14:creationId xmlns:p14="http://schemas.microsoft.com/office/powerpoint/2010/main" val="2893996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Allows to use simple standard network types with few lines of configuration. Only a limited set of configuration options is supported.</a:t>
            </a:r>
          </a:p>
          <a:p>
            <a:r>
              <a:rPr lang="en-US" sz="1200" b="0" i="0" kern="1200">
                <a:solidFill>
                  <a:schemeClr val="tx1"/>
                </a:solidFill>
                <a:effectLst/>
                <a:latin typeface="+mn-lt"/>
                <a:ea typeface="+mn-ea"/>
                <a:cs typeface="+mn-cs"/>
              </a:rPr>
              <a:t>Include a configuration block of the same name in your training configuration</a:t>
            </a:r>
          </a:p>
          <a:p>
            <a:r>
              <a:rPr lang="en-US" sz="1200" b="1" i="0" kern="1200">
                <a:solidFill>
                  <a:schemeClr val="tx1"/>
                </a:solidFill>
                <a:effectLst/>
                <a:latin typeface="+mn-lt"/>
                <a:ea typeface="+mn-ea"/>
                <a:cs typeface="+mn-cs"/>
              </a:rPr>
              <a:t>applyMeanVarNorm</a:t>
            </a:r>
            <a:r>
              <a:rPr lang="en-US" sz="1200" b="0" i="0" kern="1200" baseline="0">
                <a:solidFill>
                  <a:schemeClr val="tx1"/>
                </a:solidFill>
                <a:effectLst/>
                <a:latin typeface="+mn-lt"/>
                <a:ea typeface="+mn-ea"/>
                <a:cs typeface="+mn-cs"/>
              </a:rPr>
              <a:t>  - </a:t>
            </a:r>
            <a:r>
              <a:rPr lang="en-US" sz="1200" b="0" i="0" kern="1200">
                <a:solidFill>
                  <a:schemeClr val="tx1"/>
                </a:solidFill>
                <a:effectLst/>
                <a:latin typeface="+mn-lt"/>
                <a:ea typeface="+mn-ea"/>
                <a:cs typeface="+mn-cs"/>
              </a:rPr>
              <a:t>whether to apply mean/variance normalization on the input</a:t>
            </a:r>
          </a:p>
          <a:p>
            <a:r>
              <a:rPr lang="en-US" sz="1200" b="1" i="0" kern="1200">
                <a:solidFill>
                  <a:schemeClr val="tx1"/>
                </a:solidFill>
                <a:effectLst/>
                <a:latin typeface="+mn-lt"/>
                <a:ea typeface="+mn-ea"/>
                <a:cs typeface="+mn-cs"/>
              </a:rPr>
              <a:t>addDropoutNodes</a:t>
            </a:r>
            <a:r>
              <a:rPr lang="en-US" sz="1200" b="0" i="0" kern="1200">
                <a:solidFill>
                  <a:schemeClr val="tx1"/>
                </a:solidFill>
                <a:effectLst/>
                <a:latin typeface="+mn-lt"/>
                <a:ea typeface="+mn-ea"/>
                <a:cs typeface="+mn-cs"/>
              </a:rPr>
              <a:t> - If specified to </a:t>
            </a:r>
            <a:r>
              <a:rPr lang="en-US"/>
              <a:t>true</a:t>
            </a:r>
            <a:r>
              <a:rPr lang="en-US" sz="1200" b="0" i="0" kern="1200">
                <a:solidFill>
                  <a:schemeClr val="tx1"/>
                </a:solidFill>
                <a:effectLst/>
                <a:latin typeface="+mn-lt"/>
                <a:ea typeface="+mn-ea"/>
                <a:cs typeface="+mn-cs"/>
              </a:rPr>
              <a:t>, a drop-out node will be applied to the input node and the output of every hidden layer</a:t>
            </a:r>
          </a:p>
          <a:p>
            <a:r>
              <a:rPr lang="en-US" sz="1200" b="1" i="0" kern="1200">
                <a:solidFill>
                  <a:schemeClr val="tx1"/>
                </a:solidFill>
                <a:effectLst/>
                <a:latin typeface="+mn-lt"/>
                <a:ea typeface="+mn-ea"/>
                <a:cs typeface="+mn-cs"/>
              </a:rPr>
              <a:t>recurrentLayer</a:t>
            </a:r>
            <a:r>
              <a:rPr lang="en-US" sz="1200" b="0" i="0" kern="1200">
                <a:solidFill>
                  <a:schemeClr val="tx1"/>
                </a:solidFill>
                <a:effectLst/>
                <a:latin typeface="+mn-lt"/>
                <a:ea typeface="+mn-ea"/>
                <a:cs typeface="+mn-cs"/>
              </a:rPr>
              <a:t> - specifies the layers that contain self recurrent connections</a:t>
            </a:r>
            <a:endParaRPr lang="nb-NO"/>
          </a:p>
        </p:txBody>
      </p:sp>
      <p:sp>
        <p:nvSpPr>
          <p:cNvPr id="4" name="Slide Number Placeholder 3"/>
          <p:cNvSpPr>
            <a:spLocks noGrp="1"/>
          </p:cNvSpPr>
          <p:nvPr>
            <p:ph type="sldNum" sz="quarter" idx="10"/>
          </p:nvPr>
        </p:nvSpPr>
        <p:spPr/>
        <p:txBody>
          <a:bodyPr/>
          <a:lstStyle/>
          <a:p>
            <a:fld id="{6F84EFD2-EA51-4D4D-96F8-0529DD40C4ED}" type="slidenum">
              <a:rPr lang="nb-NO" smtClean="0"/>
              <a:t>16</a:t>
            </a:fld>
            <a:endParaRPr lang="nb-NO"/>
          </a:p>
        </p:txBody>
      </p:sp>
    </p:spTree>
    <p:extLst>
      <p:ext uri="{BB962C8B-B14F-4D97-AF65-F5344CB8AC3E}">
        <p14:creationId xmlns:p14="http://schemas.microsoft.com/office/powerpoint/2010/main" val="345080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SGD configuration block controls the behavior of the SGD (Stochastic Gradient Descent) algorithm in CNTK. </a:t>
            </a:r>
          </a:p>
          <a:p>
            <a:r>
              <a:rPr lang="en-US" sz="1200" b="1" i="0" kern="1200">
                <a:solidFill>
                  <a:schemeClr val="tx1"/>
                </a:solidFill>
                <a:effectLst/>
                <a:latin typeface="+mn-lt"/>
                <a:ea typeface="+mn-ea"/>
                <a:cs typeface="+mn-cs"/>
              </a:rPr>
              <a:t>epochSize</a:t>
            </a:r>
            <a:r>
              <a:rPr lang="en-US" sz="1200" b="0" i="0" kern="1200">
                <a:solidFill>
                  <a:schemeClr val="tx1"/>
                </a:solidFill>
                <a:effectLst/>
                <a:latin typeface="+mn-lt"/>
                <a:ea typeface="+mn-ea"/>
                <a:cs typeface="+mn-cs"/>
              </a:rPr>
              <a:t> is the number of samples after which specific additional actions are taken, including saving checkpoint, cross-validation, learning</a:t>
            </a:r>
            <a:r>
              <a:rPr lang="en-US" sz="1200" b="0" i="0" kern="1200" baseline="0">
                <a:solidFill>
                  <a:schemeClr val="tx1"/>
                </a:solidFill>
                <a:effectLst/>
                <a:latin typeface="+mn-lt"/>
                <a:ea typeface="+mn-ea"/>
                <a:cs typeface="+mn-cs"/>
              </a:rPr>
              <a:t> rate control, minbatch scaling</a:t>
            </a: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minibatchSize</a:t>
            </a:r>
            <a:r>
              <a:rPr lang="en-US" sz="1200" b="0" i="0" kern="1200">
                <a:solidFill>
                  <a:schemeClr val="tx1"/>
                </a:solidFill>
                <a:effectLst/>
                <a:latin typeface="+mn-lt"/>
                <a:ea typeface="+mn-ea"/>
                <a:cs typeface="+mn-cs"/>
              </a:rPr>
              <a:t> is the number of samples processed between model updates</a:t>
            </a:r>
          </a:p>
          <a:p>
            <a:r>
              <a:rPr lang="en-US" sz="1200" b="1" i="0" kern="1200">
                <a:solidFill>
                  <a:schemeClr val="tx1"/>
                </a:solidFill>
                <a:effectLst/>
                <a:latin typeface="+mn-lt"/>
                <a:ea typeface="+mn-ea"/>
                <a:cs typeface="+mn-cs"/>
              </a:rPr>
              <a:t>learningRatesPerSample</a:t>
            </a:r>
            <a:r>
              <a:rPr lang="en-US" sz="1200" b="0" i="0" kern="1200" baseline="0">
                <a:solidFill>
                  <a:schemeClr val="tx1"/>
                </a:solidFill>
                <a:effectLst/>
                <a:latin typeface="+mn-lt"/>
                <a:ea typeface="+mn-ea"/>
                <a:cs typeface="+mn-cs"/>
              </a:rPr>
              <a:t> are </a:t>
            </a:r>
            <a:r>
              <a:rPr lang="en-US" sz="1200" b="0" i="0" kern="1200">
                <a:solidFill>
                  <a:schemeClr val="tx1"/>
                </a:solidFill>
                <a:effectLst/>
                <a:latin typeface="+mn-lt"/>
                <a:ea typeface="+mn-ea"/>
                <a:cs typeface="+mn-cs"/>
              </a:rPr>
              <a:t>the learning rates per epoch with which each sample's gradient updates the model</a:t>
            </a:r>
          </a:p>
          <a:p>
            <a:r>
              <a:rPr lang="en-US" b="1"/>
              <a:t>gradUpdateType</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 gradient update type. Default is</a:t>
            </a:r>
            <a:r>
              <a:rPr lang="en-US" sz="1200" b="0" i="0" kern="1200" baseline="0">
                <a:solidFill>
                  <a:schemeClr val="tx1"/>
                </a:solidFill>
                <a:effectLst/>
                <a:latin typeface="+mn-lt"/>
                <a:ea typeface="+mn-ea"/>
                <a:cs typeface="+mn-cs"/>
              </a:rPr>
              <a:t> none</a:t>
            </a:r>
            <a:r>
              <a:rPr lang="en-US" sz="1200" b="0" i="0" kern="1200">
                <a:solidFill>
                  <a:schemeClr val="tx1"/>
                </a:solidFill>
                <a:effectLst/>
                <a:latin typeface="+mn-lt"/>
                <a:ea typeface="+mn-ea"/>
                <a:cs typeface="+mn-cs"/>
              </a:rPr>
              <a:t>, no special treatment to the gradient</a:t>
            </a:r>
            <a:endParaRPr lang="nb-NO"/>
          </a:p>
        </p:txBody>
      </p:sp>
      <p:sp>
        <p:nvSpPr>
          <p:cNvPr id="4" name="Slide Number Placeholder 3"/>
          <p:cNvSpPr>
            <a:spLocks noGrp="1"/>
          </p:cNvSpPr>
          <p:nvPr>
            <p:ph type="sldNum" sz="quarter" idx="10"/>
          </p:nvPr>
        </p:nvSpPr>
        <p:spPr/>
        <p:txBody>
          <a:bodyPr/>
          <a:lstStyle/>
          <a:p>
            <a:fld id="{6F84EFD2-EA51-4D4D-96F8-0529DD40C4ED}" type="slidenum">
              <a:rPr lang="nb-NO" smtClean="0"/>
              <a:t>18</a:t>
            </a:fld>
            <a:endParaRPr lang="nb-NO"/>
          </a:p>
        </p:txBody>
      </p:sp>
    </p:spTree>
    <p:extLst>
      <p:ext uri="{BB962C8B-B14F-4D97-AF65-F5344CB8AC3E}">
        <p14:creationId xmlns:p14="http://schemas.microsoft.com/office/powerpoint/2010/main" val="27286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All logging information in CNTK is sent to standard error.</a:t>
            </a:r>
          </a:p>
          <a:p>
            <a:r>
              <a:rPr lang="en-US" sz="1200" b="0" i="0" kern="1200">
                <a:solidFill>
                  <a:schemeClr val="tx1"/>
                </a:solidFill>
                <a:effectLst/>
                <a:latin typeface="+mn-lt"/>
                <a:ea typeface="+mn-ea"/>
                <a:cs typeface="+mn-cs"/>
              </a:rPr>
              <a:t>The Hidden Markov Model Toolkit (HTK) is a portable toolkit for building and manipulating hidden Markov models. HTK is primarily used for speech recognition research,</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consists of a set of library modules and tools available in C source form.</a:t>
            </a:r>
          </a:p>
        </p:txBody>
      </p:sp>
      <p:sp>
        <p:nvSpPr>
          <p:cNvPr id="4" name="Slide Number Placeholder 3"/>
          <p:cNvSpPr>
            <a:spLocks noGrp="1"/>
          </p:cNvSpPr>
          <p:nvPr>
            <p:ph type="sldNum" sz="quarter" idx="10"/>
          </p:nvPr>
        </p:nvSpPr>
        <p:spPr/>
        <p:txBody>
          <a:bodyPr/>
          <a:lstStyle/>
          <a:p>
            <a:fld id="{6F84EFD2-EA51-4D4D-96F8-0529DD40C4ED}" type="slidenum">
              <a:rPr lang="nb-NO" smtClean="0"/>
              <a:t>19</a:t>
            </a:fld>
            <a:endParaRPr lang="nb-NO"/>
          </a:p>
        </p:txBody>
      </p:sp>
    </p:spTree>
    <p:extLst>
      <p:ext uri="{BB962C8B-B14F-4D97-AF65-F5344CB8AC3E}">
        <p14:creationId xmlns:p14="http://schemas.microsoft.com/office/powerpoint/2010/main" val="1257492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4EFD2-EA51-4D4D-96F8-0529DD40C4ED}" type="slidenum">
              <a:rPr lang="nb-NO" smtClean="0"/>
              <a:t>21</a:t>
            </a:fld>
            <a:endParaRPr lang="nb-NO"/>
          </a:p>
        </p:txBody>
      </p:sp>
    </p:spTree>
    <p:extLst>
      <p:ext uri="{BB962C8B-B14F-4D97-AF65-F5344CB8AC3E}">
        <p14:creationId xmlns:p14="http://schemas.microsoft.com/office/powerpoint/2010/main" val="252481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nb-NO" sz="1200" dirty="0"/>
              <a:t>Likner på Theano ved at det tilbyr automatisk derivasjon og optimalisering.</a:t>
            </a:r>
          </a:p>
          <a:p>
            <a:pPr marL="342900" indent="-342900">
              <a:buFont typeface="Arial" panose="020B0604020202020204" pitchFamily="34" charset="0"/>
              <a:buChar char="•"/>
            </a:pPr>
            <a:r>
              <a:rPr lang="nb-NO" sz="1200" dirty="0"/>
              <a:t>Genererer optimalisert native kode i bagrunnen.</a:t>
            </a:r>
          </a:p>
          <a:p>
            <a:pPr marL="342900" indent="-342900">
              <a:buFont typeface="Arial" panose="020B0604020202020204" pitchFamily="34" charset="0"/>
              <a:buChar char="•"/>
            </a:pPr>
            <a:r>
              <a:rPr lang="nb-NO" sz="1200" dirty="0"/>
              <a:t>En node i grafen kan enten være data eller en matematisk</a:t>
            </a:r>
            <a:r>
              <a:rPr lang="nb-NO" sz="1200" baseline="0" dirty="0"/>
              <a:t> operasjon</a:t>
            </a:r>
            <a:endParaRPr lang="nb-NO" sz="1200" dirty="0"/>
          </a:p>
          <a:p>
            <a:pPr marL="457200" lvl="1" indent="0">
              <a:buFont typeface="Arial" panose="020B0604020202020204" pitchFamily="34" charset="0"/>
              <a:buNone/>
            </a:pPr>
            <a:endParaRPr lang="nb-NO"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22</a:t>
            </a:fld>
            <a:endParaRPr lang="nb-NO"/>
          </a:p>
        </p:txBody>
      </p:sp>
    </p:spTree>
    <p:extLst>
      <p:ext uri="{BB962C8B-B14F-4D97-AF65-F5344CB8AC3E}">
        <p14:creationId xmlns:p14="http://schemas.microsoft.com/office/powerpoint/2010/main" val="12027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nb-NO" sz="1200" dirty="0"/>
              <a:t>Likner på Theano ved at det tilbyr automatisk derivasjon og optimalisering.</a:t>
            </a:r>
          </a:p>
          <a:p>
            <a:pPr marL="342900" indent="-342900">
              <a:buFont typeface="Arial" panose="020B0604020202020204" pitchFamily="34" charset="0"/>
              <a:buChar char="•"/>
            </a:pPr>
            <a:r>
              <a:rPr lang="nb-NO" sz="1200" dirty="0"/>
              <a:t>Genererer optimalisert native kode i bagrunnen.</a:t>
            </a:r>
          </a:p>
          <a:p>
            <a:pPr marL="342900" indent="-342900">
              <a:buFont typeface="Arial" panose="020B0604020202020204" pitchFamily="34" charset="0"/>
              <a:buChar char="•"/>
            </a:pPr>
            <a:r>
              <a:rPr lang="nb-NO" sz="1200" dirty="0"/>
              <a:t>En node i grafen kan enten være data eller en matematisk</a:t>
            </a:r>
            <a:r>
              <a:rPr lang="nb-NO" sz="1200" baseline="0" dirty="0"/>
              <a:t> operasjon</a:t>
            </a:r>
            <a:endParaRPr lang="nb-NO" sz="1200" dirty="0"/>
          </a:p>
          <a:p>
            <a:pPr marL="457200" lvl="1" indent="0">
              <a:buFont typeface="Arial" panose="020B0604020202020204" pitchFamily="34" charset="0"/>
              <a:buNone/>
            </a:pPr>
            <a:endParaRPr lang="nb-NO"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24</a:t>
            </a:fld>
            <a:endParaRPr lang="nb-NO"/>
          </a:p>
        </p:txBody>
      </p:sp>
    </p:spTree>
    <p:extLst>
      <p:ext uri="{BB962C8B-B14F-4D97-AF65-F5344CB8AC3E}">
        <p14:creationId xmlns:p14="http://schemas.microsoft.com/office/powerpoint/2010/main" val="814082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nb-NO" dirty="0"/>
              <a:t>Saver:</a:t>
            </a:r>
          </a:p>
          <a:p>
            <a:pPr marL="171450" lvl="0" indent="-171450">
              <a:buFont typeface="Arial" panose="020B0604020202020204" pitchFamily="34" charset="0"/>
              <a:buChar char="•"/>
            </a:pPr>
            <a:r>
              <a:rPr lang="nb-NO" baseline="0" dirty="0"/>
              <a:t>Må defineres etter at modellen er definert. Alt som evt. Defineres etter Saver vil ikke bli lagret</a:t>
            </a:r>
          </a:p>
          <a:p>
            <a:pPr marL="171450" lvl="0" indent="-171450">
              <a:buFont typeface="Arial" panose="020B0604020202020204" pitchFamily="34" charset="0"/>
              <a:buChar char="•"/>
            </a:pPr>
            <a:endParaRPr lang="nb-NO" baseline="0" dirty="0"/>
          </a:p>
          <a:p>
            <a:pPr marL="0" lvl="0" indent="0">
              <a:buFont typeface="Arial" panose="020B0604020202020204" pitchFamily="34" charset="0"/>
              <a:buNone/>
            </a:pPr>
            <a:endParaRPr lang="nb-NO"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25</a:t>
            </a:fld>
            <a:endParaRPr lang="nb-NO"/>
          </a:p>
        </p:txBody>
      </p:sp>
    </p:spTree>
    <p:extLst>
      <p:ext uri="{BB962C8B-B14F-4D97-AF65-F5344CB8AC3E}">
        <p14:creationId xmlns:p14="http://schemas.microsoft.com/office/powerpoint/2010/main" val="4278246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nb-NO" dirty="0"/>
              <a:t>Saver:</a:t>
            </a:r>
          </a:p>
          <a:p>
            <a:pPr marL="171450" lvl="0" indent="-171450">
              <a:buFont typeface="Arial" panose="020B0604020202020204" pitchFamily="34" charset="0"/>
              <a:buChar char="•"/>
            </a:pPr>
            <a:r>
              <a:rPr lang="nb-NO" baseline="0" dirty="0"/>
              <a:t>Må defineres etter at modellen er definert. Alt som evt. Defineres etter Saver vil ikke bli lagret</a:t>
            </a:r>
          </a:p>
          <a:p>
            <a:pPr marL="171450" lvl="0" indent="-171450">
              <a:buFont typeface="Arial" panose="020B0604020202020204" pitchFamily="34" charset="0"/>
              <a:buChar char="•"/>
            </a:pPr>
            <a:endParaRPr lang="nb-NO" baseline="0" dirty="0"/>
          </a:p>
          <a:p>
            <a:pPr marL="0" lvl="0" indent="0">
              <a:buFont typeface="Arial" panose="020B0604020202020204" pitchFamily="34" charset="0"/>
              <a:buNone/>
            </a:pPr>
            <a:endParaRPr lang="nb-NO"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26</a:t>
            </a:fld>
            <a:endParaRPr lang="nb-NO"/>
          </a:p>
        </p:txBody>
      </p:sp>
    </p:spTree>
    <p:extLst>
      <p:ext uri="{BB962C8B-B14F-4D97-AF65-F5344CB8AC3E}">
        <p14:creationId xmlns:p14="http://schemas.microsoft.com/office/powerpoint/2010/main" val="1551105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Logging aka. Summary</a:t>
            </a:r>
          </a:p>
          <a:p>
            <a:pPr marL="171450" indent="-171450">
              <a:buFont typeface="Arial" panose="020B0604020202020204" pitchFamily="34" charset="0"/>
              <a:buChar char="•"/>
            </a:pPr>
            <a:r>
              <a:rPr lang="nb-NO" dirty="0"/>
              <a:t>Definere name scope</a:t>
            </a:r>
          </a:p>
          <a:p>
            <a:pPr marL="171450" indent="-171450">
              <a:buFont typeface="Arial" panose="020B0604020202020204" pitchFamily="34" charset="0"/>
              <a:buChar char="•"/>
            </a:pPr>
            <a:r>
              <a:rPr lang="nb-NO" dirty="0"/>
              <a:t>Definere historgrammer</a:t>
            </a:r>
          </a:p>
          <a:p>
            <a:pPr marL="171450" indent="-171450">
              <a:buFont typeface="Arial" panose="020B0604020202020204" pitchFamily="34" charset="0"/>
              <a:buChar char="•"/>
            </a:pPr>
            <a:endParaRPr lang="nb-NO" dirty="0"/>
          </a:p>
          <a:p>
            <a:pPr marL="171450" indent="-171450">
              <a:buFont typeface="Arial" panose="020B0604020202020204" pitchFamily="34" charset="0"/>
              <a:buChar char="•"/>
            </a:pPr>
            <a:r>
              <a:rPr lang="nb-NO" dirty="0"/>
              <a:t>Hvordan utvikler costen seg?</a:t>
            </a:r>
          </a:p>
          <a:p>
            <a:pPr marL="171450" indent="-171450">
              <a:buFont typeface="Arial" panose="020B0604020202020204" pitchFamily="34" charset="0"/>
              <a:buChar char="•"/>
            </a:pPr>
            <a:r>
              <a:rPr lang="nb-NO" dirty="0"/>
              <a:t>Hvordan utvikler accuracy seg?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F84EFD2-EA51-4D4D-96F8-0529DD40C4ED}" type="slidenum">
              <a:rPr lang="nb-NO" smtClean="0"/>
              <a:t>27</a:t>
            </a:fld>
            <a:endParaRPr lang="nb-NO"/>
          </a:p>
        </p:txBody>
      </p:sp>
    </p:spTree>
    <p:extLst>
      <p:ext uri="{BB962C8B-B14F-4D97-AF65-F5344CB8AC3E}">
        <p14:creationId xmlns:p14="http://schemas.microsoft.com/office/powerpoint/2010/main" val="2998506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endParaRPr lang="nb-NO" dirty="0"/>
          </a:p>
          <a:p>
            <a:pPr marL="457200" lvl="1" indent="0">
              <a:buFont typeface="Arial" panose="020B0604020202020204" pitchFamily="34" charset="0"/>
              <a:buNone/>
            </a:pPr>
            <a:endParaRPr lang="nb-NO"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3</a:t>
            </a:fld>
            <a:endParaRPr lang="nb-NO"/>
          </a:p>
        </p:txBody>
      </p:sp>
    </p:spTree>
    <p:extLst>
      <p:ext uri="{BB962C8B-B14F-4D97-AF65-F5344CB8AC3E}">
        <p14:creationId xmlns:p14="http://schemas.microsoft.com/office/powerpoint/2010/main" val="662456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Summmary</a:t>
            </a:r>
          </a:p>
          <a:p>
            <a:pPr marL="171450" indent="-171450">
              <a:buFont typeface="Arial" panose="020B0604020202020204" pitchFamily="34" charset="0"/>
              <a:buChar char="•"/>
            </a:pPr>
            <a:r>
              <a:rPr lang="nb-NO" dirty="0"/>
              <a:t>Merge all</a:t>
            </a:r>
          </a:p>
          <a:p>
            <a:pPr marL="171450" indent="-171450">
              <a:buFont typeface="Arial" panose="020B0604020202020204" pitchFamily="34" charset="0"/>
              <a:buChar char="•"/>
            </a:pPr>
            <a:r>
              <a:rPr lang="nb-NO" dirty="0"/>
              <a:t>Thats it</a:t>
            </a:r>
          </a:p>
          <a:p>
            <a:pPr marL="171450" indent="-171450">
              <a:buFont typeface="Arial" panose="020B0604020202020204" pitchFamily="34" charset="0"/>
              <a:buChar char="•"/>
            </a:pPr>
            <a:endParaRPr lang="nb-NO" dirty="0"/>
          </a:p>
          <a:p>
            <a:pPr marL="171450" indent="-171450">
              <a:buFont typeface="Arial" panose="020B0604020202020204" pitchFamily="34" charset="0"/>
              <a:buChar char="•"/>
            </a:pPr>
            <a:r>
              <a:rPr lang="nb-NO" dirty="0"/>
              <a:t>Så hvordan ser loggene ut til slutt?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F84EFD2-EA51-4D4D-96F8-0529DD40C4ED}" type="slidenum">
              <a:rPr lang="nb-NO" smtClean="0"/>
              <a:t>28</a:t>
            </a:fld>
            <a:endParaRPr lang="nb-NO"/>
          </a:p>
        </p:txBody>
      </p:sp>
    </p:spTree>
    <p:extLst>
      <p:ext uri="{BB962C8B-B14F-4D97-AF65-F5344CB8AC3E}">
        <p14:creationId xmlns:p14="http://schemas.microsoft.com/office/powerpoint/2010/main" val="3695990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nb-NO"/>
              <a:t>Tensorboad</a:t>
            </a:r>
            <a:r>
              <a:rPr lang="nb-NO" baseline="0"/>
              <a:t> lar deg visualisere treningsgrafen, samt monitorere treningen.</a:t>
            </a:r>
          </a:p>
          <a:p>
            <a:pPr marL="0" lvl="0" indent="0">
              <a:buFont typeface="Arial" panose="020B0604020202020204" pitchFamily="34" charset="0"/>
              <a:buNone/>
            </a:pPr>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29</a:t>
            </a:fld>
            <a:endParaRPr lang="nb-NO"/>
          </a:p>
        </p:txBody>
      </p:sp>
    </p:spTree>
    <p:extLst>
      <p:ext uri="{BB962C8B-B14F-4D97-AF65-F5344CB8AC3E}">
        <p14:creationId xmlns:p14="http://schemas.microsoft.com/office/powerpoint/2010/main" val="3245248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nb-NO" dirty="0"/>
              <a:t>Har</a:t>
            </a:r>
            <a:r>
              <a:rPr lang="nb-NO" baseline="0" dirty="0"/>
              <a:t> støtte for / ferdig implementasjoner av mange forskjellige lag. Conv, Fully connected, LSTM, Batch.norm.</a:t>
            </a:r>
          </a:p>
          <a:p>
            <a:pPr marL="457200" lvl="1" indent="0">
              <a:buFont typeface="Arial" panose="020B0604020202020204" pitchFamily="34" charset="0"/>
              <a:buNone/>
            </a:pPr>
            <a:endParaRPr lang="nb-NO"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30</a:t>
            </a:fld>
            <a:endParaRPr lang="nb-NO"/>
          </a:p>
        </p:txBody>
      </p:sp>
    </p:spTree>
    <p:extLst>
      <p:ext uri="{BB962C8B-B14F-4D97-AF65-F5344CB8AC3E}">
        <p14:creationId xmlns:p14="http://schemas.microsoft.com/office/powerpoint/2010/main" val="4065108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nb-NO"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31</a:t>
            </a:fld>
            <a:endParaRPr lang="nb-NO"/>
          </a:p>
        </p:txBody>
      </p:sp>
    </p:spTree>
    <p:extLst>
      <p:ext uri="{BB962C8B-B14F-4D97-AF65-F5344CB8AC3E}">
        <p14:creationId xmlns:p14="http://schemas.microsoft.com/office/powerpoint/2010/main" val="580243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bs syntax is aimed</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to express neural networks in a way that looks like math formulas</a:t>
            </a:r>
          </a:p>
          <a:p>
            <a:r>
              <a:rPr lang="en-US" sz="1200" b="0" i="0" kern="1200">
                <a:solidFill>
                  <a:schemeClr val="tx1"/>
                </a:solidFill>
                <a:effectLst/>
                <a:latin typeface="+mn-lt"/>
                <a:ea typeface="+mn-ea"/>
                <a:cs typeface="+mn-cs"/>
              </a:rPr>
              <a:t>All values in the computation network are numeric </a:t>
            </a:r>
            <a:r>
              <a:rPr lang="en-US" sz="1200" b="0" i="1" kern="1200">
                <a:solidFill>
                  <a:schemeClr val="tx1"/>
                </a:solidFill>
                <a:effectLst/>
                <a:latin typeface="+mn-lt"/>
                <a:ea typeface="+mn-ea"/>
                <a:cs typeface="+mn-cs"/>
              </a:rPr>
              <a:t>n</a:t>
            </a:r>
            <a:r>
              <a:rPr lang="en-US" sz="1200" b="0" i="0" kern="1200">
                <a:solidFill>
                  <a:schemeClr val="tx1"/>
                </a:solidFill>
                <a:effectLst/>
                <a:latin typeface="+mn-lt"/>
                <a:ea typeface="+mn-ea"/>
                <a:cs typeface="+mn-cs"/>
              </a:rPr>
              <a:t>-dimensional arrays which we call </a:t>
            </a:r>
            <a:r>
              <a:rPr lang="en-US" sz="1200" b="0" i="1" kern="1200">
                <a:solidFill>
                  <a:schemeClr val="tx1"/>
                </a:solidFill>
                <a:effectLst/>
                <a:latin typeface="+mn-lt"/>
                <a:ea typeface="+mn-ea"/>
                <a:cs typeface="+mn-cs"/>
              </a:rPr>
              <a:t>tensors</a:t>
            </a:r>
            <a:r>
              <a:rPr lang="en-US" sz="1200" b="0" i="0" kern="1200">
                <a:solidFill>
                  <a:schemeClr val="tx1"/>
                </a:solidFill>
                <a:effectLst/>
                <a:latin typeface="+mn-lt"/>
                <a:ea typeface="+mn-ea"/>
                <a:cs typeface="+mn-cs"/>
              </a:rPr>
              <a:t>, and </a:t>
            </a:r>
            <a:r>
              <a:rPr lang="en-US" sz="1200" b="0" i="1" kern="1200">
                <a:solidFill>
                  <a:schemeClr val="tx1"/>
                </a:solidFill>
                <a:effectLst/>
                <a:latin typeface="+mn-lt"/>
                <a:ea typeface="+mn-ea"/>
                <a:cs typeface="+mn-cs"/>
              </a:rPr>
              <a:t>n</a:t>
            </a:r>
            <a:r>
              <a:rPr lang="en-US" sz="1200" b="0" i="0" kern="1200">
                <a:solidFill>
                  <a:schemeClr val="tx1"/>
                </a:solidFill>
                <a:effectLst/>
                <a:latin typeface="+mn-lt"/>
                <a:ea typeface="+mn-ea"/>
                <a:cs typeface="+mn-cs"/>
              </a:rPr>
              <a:t> denotes the </a:t>
            </a:r>
            <a:r>
              <a:rPr lang="en-US" sz="1200" b="0" i="1" kern="1200">
                <a:solidFill>
                  <a:schemeClr val="tx1"/>
                </a:solidFill>
                <a:effectLst/>
                <a:latin typeface="+mn-lt"/>
                <a:ea typeface="+mn-ea"/>
                <a:cs typeface="+mn-cs"/>
              </a:rPr>
              <a:t>tensor rank. matrice is tesor of</a:t>
            </a:r>
            <a:r>
              <a:rPr lang="en-US" sz="1200" b="0" i="1" kern="1200" baseline="0">
                <a:solidFill>
                  <a:schemeClr val="tx1"/>
                </a:solidFill>
                <a:effectLst/>
                <a:latin typeface="+mn-lt"/>
                <a:ea typeface="+mn-ea"/>
                <a:cs typeface="+mn-cs"/>
              </a:rPr>
              <a:t> </a:t>
            </a:r>
            <a:r>
              <a:rPr lang="en-US" sz="1200" b="0" i="1" kern="1200">
                <a:solidFill>
                  <a:schemeClr val="tx1"/>
                </a:solidFill>
                <a:effectLst/>
                <a:latin typeface="+mn-lt"/>
                <a:ea typeface="+mn-ea"/>
                <a:cs typeface="+mn-cs"/>
              </a:rPr>
              <a:t>rank 2. Salar is tensor rank</a:t>
            </a:r>
            <a:r>
              <a:rPr lang="en-US" sz="1200" b="0" i="1" kern="1200" baseline="0">
                <a:solidFill>
                  <a:schemeClr val="tx1"/>
                </a:solidFill>
                <a:effectLst/>
                <a:latin typeface="+mn-lt"/>
                <a:ea typeface="+mn-ea"/>
                <a:cs typeface="+mn-cs"/>
              </a:rPr>
              <a:t> 1 and dimension 1</a:t>
            </a:r>
          </a:p>
          <a:p>
            <a:endParaRPr lang="nb-NO"/>
          </a:p>
        </p:txBody>
      </p:sp>
      <p:sp>
        <p:nvSpPr>
          <p:cNvPr id="4" name="Slide Number Placeholder 3"/>
          <p:cNvSpPr>
            <a:spLocks noGrp="1"/>
          </p:cNvSpPr>
          <p:nvPr>
            <p:ph type="sldNum" sz="quarter" idx="10"/>
          </p:nvPr>
        </p:nvSpPr>
        <p:spPr/>
        <p:txBody>
          <a:bodyPr/>
          <a:lstStyle/>
          <a:p>
            <a:fld id="{6F84EFD2-EA51-4D4D-96F8-0529DD40C4ED}" type="slidenum">
              <a:rPr lang="nb-NO" smtClean="0"/>
              <a:t>35</a:t>
            </a:fld>
            <a:endParaRPr lang="nb-NO"/>
          </a:p>
        </p:txBody>
      </p:sp>
    </p:spTree>
    <p:extLst>
      <p:ext uri="{BB962C8B-B14F-4D97-AF65-F5344CB8AC3E}">
        <p14:creationId xmlns:p14="http://schemas.microsoft.com/office/powerpoint/2010/main" val="283117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 network is primarily described by formulae of how the network's outputs are computed from the inputs. </a:t>
            </a:r>
          </a:p>
          <a:p>
            <a:r>
              <a:rPr lang="en-US" sz="1200" b="0" i="0" kern="1200">
                <a:solidFill>
                  <a:schemeClr val="tx1"/>
                </a:solidFill>
                <a:effectLst/>
                <a:latin typeface="+mn-lt"/>
                <a:ea typeface="+mn-ea"/>
                <a:cs typeface="+mn-cs"/>
              </a:rPr>
              <a:t>We call this the </a:t>
            </a:r>
            <a:r>
              <a:rPr lang="en-US" sz="1200" b="1" i="1" kern="1200">
                <a:solidFill>
                  <a:schemeClr val="tx1"/>
                </a:solidFill>
                <a:effectLst/>
                <a:latin typeface="+mn-lt"/>
                <a:ea typeface="+mn-ea"/>
                <a:cs typeface="+mn-cs"/>
              </a:rPr>
              <a:t>model function</a:t>
            </a:r>
            <a:r>
              <a:rPr lang="en-US" sz="1200" b="0" i="0" kern="1200">
                <a:solidFill>
                  <a:schemeClr val="tx1"/>
                </a:solidFill>
                <a:effectLst/>
                <a:latin typeface="+mn-lt"/>
                <a:ea typeface="+mn-ea"/>
                <a:cs typeface="+mn-cs"/>
              </a:rPr>
              <a:t>, which is often defined as an actual function in BrainScript. As part of the model function, the user must declare the </a:t>
            </a:r>
            <a:r>
              <a:rPr lang="en-US" sz="1200" b="1" i="1" kern="1200">
                <a:solidFill>
                  <a:schemeClr val="tx1"/>
                </a:solidFill>
                <a:effectLst/>
                <a:latin typeface="+mn-lt"/>
                <a:ea typeface="+mn-ea"/>
                <a:cs typeface="+mn-cs"/>
              </a:rPr>
              <a:t>model parameters</a:t>
            </a:r>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Lastly, one must define the network's </a:t>
            </a:r>
            <a:r>
              <a:rPr lang="en-US" sz="1200" b="1" i="1" kern="1200">
                <a:solidFill>
                  <a:schemeClr val="tx1"/>
                </a:solidFill>
                <a:effectLst/>
                <a:latin typeface="+mn-lt"/>
                <a:ea typeface="+mn-ea"/>
                <a:cs typeface="+mn-cs"/>
              </a:rPr>
              <a:t>inputs</a:t>
            </a:r>
            <a:r>
              <a:rPr lang="en-US" sz="1200" b="0" i="0" kern="1200">
                <a:solidFill>
                  <a:schemeClr val="tx1"/>
                </a:solidFill>
                <a:effectLst/>
                <a:latin typeface="+mn-lt"/>
                <a:ea typeface="+mn-ea"/>
                <a:cs typeface="+mn-cs"/>
              </a:rPr>
              <a:t>, and </a:t>
            </a:r>
            <a:r>
              <a:rPr lang="en-US" sz="1200" b="1" i="1" kern="1200">
                <a:solidFill>
                  <a:schemeClr val="tx1"/>
                </a:solidFill>
                <a:effectLst/>
                <a:latin typeface="+mn-lt"/>
                <a:ea typeface="+mn-ea"/>
                <a:cs typeface="+mn-cs"/>
              </a:rPr>
              <a:t>criteria/outputs</a:t>
            </a:r>
            <a:r>
              <a:rPr lang="en-US" sz="1200" b="0" i="0" kern="1200">
                <a:solidFill>
                  <a:schemeClr val="tx1"/>
                </a:solidFill>
                <a:effectLst/>
                <a:latin typeface="+mn-lt"/>
                <a:ea typeface="+mn-ea"/>
                <a:cs typeface="+mn-cs"/>
              </a:rPr>
              <a:t>. </a:t>
            </a:r>
            <a:endParaRPr lang="nb-NO"/>
          </a:p>
        </p:txBody>
      </p:sp>
      <p:sp>
        <p:nvSpPr>
          <p:cNvPr id="4" name="Slide Number Placeholder 3"/>
          <p:cNvSpPr>
            <a:spLocks noGrp="1"/>
          </p:cNvSpPr>
          <p:nvPr>
            <p:ph type="sldNum" sz="quarter" idx="10"/>
          </p:nvPr>
        </p:nvSpPr>
        <p:spPr/>
        <p:txBody>
          <a:bodyPr/>
          <a:lstStyle/>
          <a:p>
            <a:fld id="{6F84EFD2-EA51-4D4D-96F8-0529DD40C4ED}" type="slidenum">
              <a:rPr lang="nb-NO" smtClean="0"/>
              <a:t>36</a:t>
            </a:fld>
            <a:endParaRPr lang="nb-NO"/>
          </a:p>
        </p:txBody>
      </p:sp>
    </p:spTree>
    <p:extLst>
      <p:ext uri="{BB962C8B-B14F-4D97-AF65-F5344CB8AC3E}">
        <p14:creationId xmlns:p14="http://schemas.microsoft.com/office/powerpoint/2010/main" val="3590880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6F84EFD2-EA51-4D4D-96F8-0529DD40C4ED}" type="slidenum">
              <a:rPr lang="nb-NO" smtClean="0"/>
              <a:t>42</a:t>
            </a:fld>
            <a:endParaRPr lang="nb-NO"/>
          </a:p>
        </p:txBody>
      </p:sp>
    </p:spTree>
    <p:extLst>
      <p:ext uri="{BB962C8B-B14F-4D97-AF65-F5344CB8AC3E}">
        <p14:creationId xmlns:p14="http://schemas.microsoft.com/office/powerpoint/2010/main" val="4237189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Mye</a:t>
            </a:r>
            <a:r>
              <a:rPr lang="nb-NO" baseline="0" dirty="0"/>
              <a:t> data</a:t>
            </a:r>
          </a:p>
          <a:p>
            <a:r>
              <a:rPr lang="nb-NO" baseline="0" dirty="0"/>
              <a:t>Masse parametere</a:t>
            </a:r>
          </a:p>
          <a:p>
            <a:r>
              <a:rPr lang="nb-NO" baseline="0" dirty="0"/>
              <a:t>Mye maskinkraft</a:t>
            </a:r>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4</a:t>
            </a:fld>
            <a:endParaRPr lang="nb-NO"/>
          </a:p>
        </p:txBody>
      </p:sp>
    </p:spTree>
    <p:extLst>
      <p:ext uri="{BB962C8B-B14F-4D97-AF65-F5344CB8AC3E}">
        <p14:creationId xmlns:p14="http://schemas.microsoft.com/office/powerpoint/2010/main" val="3362279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Backpropagation</a:t>
            </a:r>
          </a:p>
          <a:p>
            <a:r>
              <a:rPr lang="nb-NO" dirty="0"/>
              <a:t>Automatic differentiation</a:t>
            </a:r>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5</a:t>
            </a:fld>
            <a:endParaRPr lang="nb-NO"/>
          </a:p>
        </p:txBody>
      </p:sp>
    </p:spTree>
    <p:extLst>
      <p:ext uri="{BB962C8B-B14F-4D97-AF65-F5344CB8AC3E}">
        <p14:creationId xmlns:p14="http://schemas.microsoft.com/office/powerpoint/2010/main" val="3761275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nb-NO" dirty="0"/>
              <a:t>Small scale to Large scale</a:t>
            </a:r>
          </a:p>
          <a:p>
            <a:pPr marL="457200" indent="-457200">
              <a:buFont typeface="Arial" panose="020B0604020202020204" pitchFamily="34" charset="0"/>
              <a:buChar char="•"/>
            </a:pPr>
            <a:r>
              <a:rPr lang="nb-NO" dirty="0"/>
              <a:t>Open source</a:t>
            </a:r>
          </a:p>
          <a:p>
            <a:pPr marL="457200" indent="-457200">
              <a:buFont typeface="Arial" panose="020B0604020202020204" pitchFamily="34" charset="0"/>
              <a:buChar char="•"/>
            </a:pPr>
            <a:r>
              <a:rPr lang="nb-NO" dirty="0"/>
              <a:t>Runs on Linux,</a:t>
            </a:r>
            <a:r>
              <a:rPr lang="nb-NO" baseline="0" dirty="0"/>
              <a:t> and Unix. Not Windows!</a:t>
            </a:r>
          </a:p>
          <a:p>
            <a:pPr marL="457200" indent="-457200">
              <a:buFont typeface="Arial" panose="020B0604020202020204" pitchFamily="34" charset="0"/>
              <a:buChar char="•"/>
            </a:pPr>
            <a:endParaRPr lang="nb-NO" dirty="0"/>
          </a:p>
          <a:p>
            <a:pPr marL="457200" lvl="1" indent="0">
              <a:buFont typeface="Arial" panose="020B0604020202020204" pitchFamily="34" charset="0"/>
              <a:buNone/>
            </a:pPr>
            <a:endParaRPr lang="nb-NO"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6</a:t>
            </a:fld>
            <a:endParaRPr lang="nb-NO"/>
          </a:p>
        </p:txBody>
      </p:sp>
    </p:spTree>
    <p:extLst>
      <p:ext uri="{BB962C8B-B14F-4D97-AF65-F5344CB8AC3E}">
        <p14:creationId xmlns:p14="http://schemas.microsoft.com/office/powerpoint/2010/main" val="99511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nb-NO" dirty="0"/>
              <a:t>Har sitt utspring fra Google brain DistBelief v2</a:t>
            </a:r>
          </a:p>
          <a:p>
            <a:pPr marL="457200" indent="-457200">
              <a:buFont typeface="Arial" panose="020B0604020202020204" pitchFamily="34" charset="0"/>
              <a:buChar char="•"/>
            </a:pPr>
            <a:r>
              <a:rPr lang="nb-NO" dirty="0"/>
              <a:t>Formålet med Tensorflow var å gjøre det enkelt å deploye ML modeller til alt fra mobiltelefoner til store clustere.</a:t>
            </a:r>
          </a:p>
          <a:p>
            <a:pPr marL="457200" lvl="1" indent="0">
              <a:buFont typeface="Arial" panose="020B0604020202020204" pitchFamily="34" charset="0"/>
              <a:buNone/>
            </a:pPr>
            <a:endParaRPr lang="nb-NO"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7</a:t>
            </a:fld>
            <a:endParaRPr lang="nb-NO"/>
          </a:p>
        </p:txBody>
      </p:sp>
    </p:spTree>
    <p:extLst>
      <p:ext uri="{BB962C8B-B14F-4D97-AF65-F5344CB8AC3E}">
        <p14:creationId xmlns:p14="http://schemas.microsoft.com/office/powerpoint/2010/main" val="3222047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nb-NO" sz="1200" dirty="0"/>
              <a:t>Likner på Theano ved at det tilbyr automatisk derivasjon og optimalisering.</a:t>
            </a:r>
          </a:p>
          <a:p>
            <a:pPr marL="342900" indent="-342900">
              <a:buFont typeface="Arial" panose="020B0604020202020204" pitchFamily="34" charset="0"/>
              <a:buChar char="•"/>
            </a:pPr>
            <a:r>
              <a:rPr lang="nb-NO" sz="1200" dirty="0"/>
              <a:t>Genererer optimalisert native kode i bagrunnen.</a:t>
            </a:r>
          </a:p>
          <a:p>
            <a:pPr marL="342900" indent="-342900">
              <a:buFont typeface="Arial" panose="020B0604020202020204" pitchFamily="34" charset="0"/>
              <a:buChar char="•"/>
            </a:pPr>
            <a:r>
              <a:rPr lang="nb-NO" sz="1200" dirty="0"/>
              <a:t>En node i grafen kan enten være data eller en matematisk</a:t>
            </a:r>
            <a:r>
              <a:rPr lang="nb-NO" sz="1200" baseline="0" dirty="0"/>
              <a:t> operasjon</a:t>
            </a:r>
          </a:p>
          <a:p>
            <a:pPr marL="342900" indent="-342900">
              <a:buFont typeface="Arial" panose="020B0604020202020204" pitchFamily="34" charset="0"/>
              <a:buChar char="•"/>
            </a:pPr>
            <a:r>
              <a:rPr lang="nb-NO" sz="1200" baseline="0" dirty="0"/>
              <a:t>Python, C++, Flere kommer</a:t>
            </a:r>
          </a:p>
          <a:p>
            <a:pPr marL="342900" indent="-342900">
              <a:buFont typeface="Arial" panose="020B0604020202020204" pitchFamily="34" charset="0"/>
              <a:buChar char="•"/>
            </a:pPr>
            <a:r>
              <a:rPr lang="nb-NO" sz="1200" baseline="0" dirty="0"/>
              <a:t>Forklar Tensor</a:t>
            </a:r>
            <a:endParaRPr lang="nb-NO" sz="1200" dirty="0"/>
          </a:p>
          <a:p>
            <a:pPr marL="457200" lvl="1" indent="0">
              <a:buFont typeface="Arial" panose="020B0604020202020204" pitchFamily="34" charset="0"/>
              <a:buNone/>
            </a:pPr>
            <a:endParaRPr lang="nb-NO" dirty="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8</a:t>
            </a:fld>
            <a:endParaRPr lang="nb-NO"/>
          </a:p>
        </p:txBody>
      </p:sp>
    </p:spTree>
    <p:extLst>
      <p:ext uri="{BB962C8B-B14F-4D97-AF65-F5344CB8AC3E}">
        <p14:creationId xmlns:p14="http://schemas.microsoft.com/office/powerpoint/2010/main" val="2719493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nb-NO" sz="1100"/>
              <a:t>Made</a:t>
            </a:r>
            <a:r>
              <a:rPr lang="nb-NO" sz="1100" baseline="0"/>
              <a:t> by Microsoft Research Lab as </a:t>
            </a:r>
            <a:r>
              <a:rPr lang="en-US" sz="1400"/>
              <a:t>parct of speech recognition research 4 years ago.</a:t>
            </a:r>
            <a:br>
              <a:rPr lang="en-US" sz="1400"/>
            </a:br>
            <a:r>
              <a:rPr lang="en-US" sz="1400"/>
              <a:t>Open-sourced (CodePlex) in early 2015</a:t>
            </a:r>
          </a:p>
          <a:p>
            <a:pPr marL="0" marR="0" lvl="1" indent="0" algn="l" defTabSz="914400" rtl="0" eaLnBrk="1" fontAlgn="auto" latinLnBrk="0" hangingPunct="1">
              <a:lnSpc>
                <a:spcPct val="100000"/>
              </a:lnSpc>
              <a:spcBef>
                <a:spcPts val="0"/>
              </a:spcBef>
              <a:spcAft>
                <a:spcPts val="0"/>
              </a:spcAft>
              <a:buClrTx/>
              <a:buSzTx/>
              <a:buFontTx/>
              <a:buNone/>
              <a:tabLst/>
              <a:defRPr/>
            </a:pPr>
            <a:r>
              <a:rPr lang="nb-NO" sz="1100" b="0" i="0" kern="1200">
                <a:solidFill>
                  <a:schemeClr val="tx1"/>
                </a:solidFill>
                <a:effectLst/>
                <a:latin typeface="+mn-lt"/>
                <a:ea typeface="+mn-ea"/>
                <a:cs typeface="+mn-cs"/>
              </a:rPr>
              <a:t>NVIDIA CUDA® Deep Neural Network library (cuDNN) is a GPU-accelerated library of primitives for </a:t>
            </a:r>
            <a:r>
              <a:rPr lang="nb-NO" sz="1100" b="0" i="0" u="none" strike="noStrike" kern="1200">
                <a:solidFill>
                  <a:schemeClr val="tx1"/>
                </a:solidFill>
                <a:effectLst/>
                <a:latin typeface="+mn-lt"/>
                <a:ea typeface="+mn-ea"/>
                <a:cs typeface="+mn-cs"/>
                <a:hlinkClick r:id="rId3"/>
              </a:rPr>
              <a:t>deep neural networks</a:t>
            </a:r>
            <a:r>
              <a:rPr lang="nb-NO" sz="1100" b="0" i="0" kern="1200">
                <a:solidFill>
                  <a:schemeClr val="tx1"/>
                </a:solidFill>
                <a:effectLst/>
                <a:latin typeface="+mn-lt"/>
                <a:ea typeface="+mn-ea"/>
                <a:cs typeface="+mn-cs"/>
              </a:rPr>
              <a:t>. cuDNN provides highly tuned implementations for standard routines such as forward and backward convolution, pooling, normalization, and activation layers. cuDNN is part of the </a:t>
            </a:r>
            <a:r>
              <a:rPr lang="nb-NO" sz="1100" b="0" i="0" u="sng" kern="1200">
                <a:solidFill>
                  <a:schemeClr val="tx1"/>
                </a:solidFill>
                <a:effectLst/>
                <a:latin typeface="+mn-lt"/>
                <a:ea typeface="+mn-ea"/>
                <a:cs typeface="+mn-cs"/>
                <a:hlinkClick r:id="rId4"/>
              </a:rPr>
              <a:t>NVIDIA Deep Learning SDK</a:t>
            </a:r>
            <a:r>
              <a:rPr lang="nb-NO" sz="1100" b="0" i="0" kern="1200">
                <a:solidFill>
                  <a:schemeClr val="tx1"/>
                </a:solidFill>
                <a:effectLst/>
                <a:latin typeface="+mn-lt"/>
                <a:ea typeface="+mn-ea"/>
                <a:cs typeface="+mn-cs"/>
              </a:rPr>
              <a:t>.</a:t>
            </a:r>
            <a:endParaRPr lang="en-US" sz="1400"/>
          </a:p>
          <a:p>
            <a:endParaRPr lang="nb-NO" dirty="0"/>
          </a:p>
        </p:txBody>
      </p:sp>
      <p:sp>
        <p:nvSpPr>
          <p:cNvPr id="4" name="Slide Number Placeholder 3"/>
          <p:cNvSpPr>
            <a:spLocks noGrp="1"/>
          </p:cNvSpPr>
          <p:nvPr>
            <p:ph type="sldNum" sz="quarter" idx="10"/>
          </p:nvPr>
        </p:nvSpPr>
        <p:spPr/>
        <p:txBody>
          <a:bodyPr/>
          <a:lstStyle/>
          <a:p>
            <a:fld id="{6F84EFD2-EA51-4D4D-96F8-0529DD40C4ED}" type="slidenum">
              <a:rPr lang="nb-NO" smtClean="0"/>
              <a:t>10</a:t>
            </a:fld>
            <a:endParaRPr lang="nb-NO"/>
          </a:p>
        </p:txBody>
      </p:sp>
    </p:spTree>
    <p:extLst>
      <p:ext uri="{BB962C8B-B14F-4D97-AF65-F5344CB8AC3E}">
        <p14:creationId xmlns:p14="http://schemas.microsoft.com/office/powerpoint/2010/main" val="230395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1-bit Stochastic Gradient Descent (1bit-SGD) is an optional component of the Computational Network Toolkit (CNTK) which significantly improves the performance during deep neural network (DNN) training using a single server with multiple GPUs and/or multiple servers with a single or multiple GPUs</a:t>
            </a:r>
            <a:endParaRPr lang="nb-NO"/>
          </a:p>
        </p:txBody>
      </p:sp>
      <p:sp>
        <p:nvSpPr>
          <p:cNvPr id="4" name="Slide Number Placeholder 3"/>
          <p:cNvSpPr>
            <a:spLocks noGrp="1"/>
          </p:cNvSpPr>
          <p:nvPr>
            <p:ph type="sldNum" sz="quarter" idx="10"/>
          </p:nvPr>
        </p:nvSpPr>
        <p:spPr/>
        <p:txBody>
          <a:bodyPr/>
          <a:lstStyle/>
          <a:p>
            <a:fld id="{6F84EFD2-EA51-4D4D-96F8-0529DD40C4ED}" type="slidenum">
              <a:rPr lang="nb-NO" smtClean="0"/>
              <a:t>11</a:t>
            </a:fld>
            <a:endParaRPr lang="nb-NO"/>
          </a:p>
        </p:txBody>
      </p:sp>
    </p:spTree>
    <p:extLst>
      <p:ext uri="{BB962C8B-B14F-4D97-AF65-F5344CB8AC3E}">
        <p14:creationId xmlns:p14="http://schemas.microsoft.com/office/powerpoint/2010/main" val="26934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9552" y="764704"/>
            <a:ext cx="8064896" cy="1470025"/>
          </a:xfrm>
        </p:spPr>
        <p:txBody>
          <a:bodyPr anchor="t"/>
          <a:lstStyle/>
          <a:p>
            <a:r>
              <a:rPr lang="en-US" dirty="0"/>
              <a:t>Click to edit Master title style</a:t>
            </a:r>
          </a:p>
        </p:txBody>
      </p:sp>
      <p:sp>
        <p:nvSpPr>
          <p:cNvPr id="3" name="Subtitle 2"/>
          <p:cNvSpPr>
            <a:spLocks noGrp="1"/>
          </p:cNvSpPr>
          <p:nvPr>
            <p:ph type="subTitle" idx="1"/>
          </p:nvPr>
        </p:nvSpPr>
        <p:spPr>
          <a:xfrm>
            <a:off x="539552" y="2234729"/>
            <a:ext cx="8064896" cy="1752600"/>
          </a:xfrm>
          <a:noFill/>
          <a:ln>
            <a:noFill/>
          </a:ln>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latin typeface="Neuzeit S LT Std Book" panose="00000500000000000000" pitchFamily="50" charset="0"/>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81435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519" y="465286"/>
            <a:ext cx="4435289" cy="683228"/>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405000" algn="l">
              <a:defRPr sz="255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
        <p:nvSpPr>
          <p:cNvPr id="4" name="Content Placeholder 2"/>
          <p:cNvSpPr>
            <a:spLocks noGrp="1"/>
          </p:cNvSpPr>
          <p:nvPr>
            <p:ph idx="1" hasCustomPrompt="1"/>
          </p:nvPr>
        </p:nvSpPr>
        <p:spPr>
          <a:xfrm>
            <a:off x="467544" y="1567333"/>
            <a:ext cx="8229600" cy="4525963"/>
          </a:xfrm>
          <a:prstGeom prst="rect">
            <a:avLst/>
          </a:prstGeom>
        </p:spPr>
        <p:txBody>
          <a:bodyPr>
            <a:normAutofit/>
          </a:bodyPr>
          <a:lstStyle>
            <a:lvl1pPr marL="243000" indent="-243000">
              <a:lnSpc>
                <a:spcPct val="100000"/>
              </a:lnSpc>
              <a:spcBef>
                <a:spcPts val="0"/>
              </a:spcBef>
              <a:spcAft>
                <a:spcPts val="450"/>
              </a:spcAft>
              <a:buSzPct val="140000"/>
              <a:buFont typeface="Arial" pitchFamily="34" charset="0"/>
              <a:buChar char="•"/>
              <a:defRPr sz="1650" baseline="0">
                <a:solidFill>
                  <a:srgbClr val="363636"/>
                </a:solidFill>
              </a:defRPr>
            </a:lvl1pPr>
            <a:lvl2pPr>
              <a:defRPr baseline="0"/>
            </a:lvl2pPr>
          </a:lstStyle>
          <a:p>
            <a:pPr lvl="0"/>
            <a:r>
              <a:rPr lang="en-US" dirty="0"/>
              <a:t>New line</a:t>
            </a:r>
          </a:p>
          <a:p>
            <a:pPr lvl="1"/>
            <a:r>
              <a:rPr lang="en-US" dirty="0"/>
              <a:t>Second level</a:t>
            </a:r>
          </a:p>
        </p:txBody>
      </p:sp>
    </p:spTree>
    <p:extLst>
      <p:ext uri="{BB962C8B-B14F-4D97-AF65-F5344CB8AC3E}">
        <p14:creationId xmlns:p14="http://schemas.microsoft.com/office/powerpoint/2010/main" val="186291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Forside #1">
    <p:spTree>
      <p:nvGrpSpPr>
        <p:cNvPr id="1" name=""/>
        <p:cNvGrpSpPr/>
        <p:nvPr/>
      </p:nvGrpSpPr>
      <p:grpSpPr>
        <a:xfrm>
          <a:off x="0" y="0"/>
          <a:ext cx="0" cy="0"/>
          <a:chOff x="0" y="0"/>
          <a:chExt cx="0" cy="0"/>
        </a:xfrm>
      </p:grpSpPr>
      <p:pic>
        <p:nvPicPr>
          <p:cNvPr id="8" name="Bild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2" y="0"/>
            <a:ext cx="9143268" cy="6858000"/>
          </a:xfrm>
          <a:prstGeom prst="rect">
            <a:avLst/>
          </a:prstGeom>
        </p:spPr>
      </p:pic>
      <p:pic>
        <p:nvPicPr>
          <p:cNvPr id="9" name="Bild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5957" y="6366510"/>
            <a:ext cx="1488043" cy="491491"/>
          </a:xfrm>
          <a:prstGeom prst="rect">
            <a:avLst/>
          </a:prstGeom>
        </p:spPr>
      </p:pic>
      <p:sp>
        <p:nvSpPr>
          <p:cNvPr id="2" name="Tittel 1"/>
          <p:cNvSpPr>
            <a:spLocks noGrp="1"/>
          </p:cNvSpPr>
          <p:nvPr>
            <p:ph type="ctrTitle"/>
          </p:nvPr>
        </p:nvSpPr>
        <p:spPr>
          <a:xfrm>
            <a:off x="4697542" y="2024504"/>
            <a:ext cx="3548117" cy="923330"/>
          </a:xfrm>
        </p:spPr>
        <p:txBody>
          <a:bodyPr wrap="square" anchor="b">
            <a:spAutoFit/>
          </a:bodyPr>
          <a:lstStyle>
            <a:lvl1pPr algn="l">
              <a:defRPr sz="2700"/>
            </a:lvl1pPr>
          </a:lstStyle>
          <a:p>
            <a:r>
              <a:rPr lang="en-US"/>
              <a:t>Click to edit Master title style</a:t>
            </a:r>
            <a:endParaRPr lang="nb-NO" dirty="0"/>
          </a:p>
        </p:txBody>
      </p:sp>
      <p:sp>
        <p:nvSpPr>
          <p:cNvPr id="3" name="Undertittel 2"/>
          <p:cNvSpPr>
            <a:spLocks noGrp="1"/>
          </p:cNvSpPr>
          <p:nvPr>
            <p:ph type="subTitle" idx="1"/>
          </p:nvPr>
        </p:nvSpPr>
        <p:spPr>
          <a:xfrm>
            <a:off x="4697542" y="3163579"/>
            <a:ext cx="3548117" cy="351956"/>
          </a:xfrm>
        </p:spPr>
        <p:txBody>
          <a:bodyPr wrap="square">
            <a:spAutoFit/>
          </a:bodyPr>
          <a:lstStyle>
            <a:lvl1pPr marL="0" indent="0" algn="l">
              <a:buNone/>
              <a:defRPr sz="1687"/>
            </a:lvl1pPr>
            <a:lvl2pPr marL="257129" indent="0" algn="ctr">
              <a:buNone/>
              <a:defRPr sz="1125"/>
            </a:lvl2pPr>
            <a:lvl3pPr marL="514259" indent="0" algn="ctr">
              <a:buNone/>
              <a:defRPr sz="1012"/>
            </a:lvl3pPr>
            <a:lvl4pPr marL="771388" indent="0" algn="ctr">
              <a:buNone/>
              <a:defRPr sz="900"/>
            </a:lvl4pPr>
            <a:lvl5pPr marL="1028517" indent="0" algn="ctr">
              <a:buNone/>
              <a:defRPr sz="900"/>
            </a:lvl5pPr>
            <a:lvl6pPr marL="1285646" indent="0" algn="ctr">
              <a:buNone/>
              <a:defRPr sz="900"/>
            </a:lvl6pPr>
            <a:lvl7pPr marL="1542776" indent="0" algn="ctr">
              <a:buNone/>
              <a:defRPr sz="900"/>
            </a:lvl7pPr>
            <a:lvl8pPr marL="1799905" indent="0" algn="ctr">
              <a:buNone/>
              <a:defRPr sz="900"/>
            </a:lvl8pPr>
            <a:lvl9pPr marL="2057034" indent="0" algn="ctr">
              <a:buNone/>
              <a:defRPr sz="900"/>
            </a:lvl9pPr>
          </a:lstStyle>
          <a:p>
            <a:r>
              <a:rPr lang="en-US"/>
              <a:t>Click to edit Master subtitle style</a:t>
            </a:r>
            <a:endParaRPr lang="nb-NO" dirty="0"/>
          </a:p>
        </p:txBody>
      </p:sp>
      <p:sp>
        <p:nvSpPr>
          <p:cNvPr id="4" name="Plassholder for dato 3"/>
          <p:cNvSpPr>
            <a:spLocks noGrp="1"/>
          </p:cNvSpPr>
          <p:nvPr>
            <p:ph type="dt" sz="half" idx="10"/>
          </p:nvPr>
        </p:nvSpPr>
        <p:spPr/>
        <p:txBody>
          <a:bodyPr/>
          <a:lstStyle/>
          <a:p>
            <a:fld id="{93D766A1-61D9-4158-85B5-288EE289EDF6}" type="datetime1">
              <a:rPr lang="nb-NO" smtClean="0"/>
              <a:t>20.09.2016</a:t>
            </a:fld>
            <a:endParaRPr lang="nb-NO"/>
          </a:p>
        </p:txBody>
      </p:sp>
      <p:sp>
        <p:nvSpPr>
          <p:cNvPr id="5" name="Plassholder for bunntekst 4"/>
          <p:cNvSpPr>
            <a:spLocks noGrp="1"/>
          </p:cNvSpPr>
          <p:nvPr>
            <p:ph type="ftr" sz="quarter" idx="11"/>
          </p:nvPr>
        </p:nvSpPr>
        <p:spPr>
          <a:xfrm>
            <a:off x="1704884" y="6458420"/>
            <a:ext cx="2024802" cy="138500"/>
          </a:xfrm>
          <a:prstGeom prst="rect">
            <a:avLst/>
          </a:prstGeom>
        </p:spPr>
        <p:txBody>
          <a:bodyPr/>
          <a:lstStyle/>
          <a:p>
            <a:r>
              <a:rPr lang="nb-NO" dirty="0" err="1"/>
              <a:t>www</a:t>
            </a:r>
            <a:r>
              <a:rPr lang="nb-NO" dirty="0"/>
              <a:t>..</a:t>
            </a:r>
            <a:r>
              <a:rPr lang="nb-NO" dirty="0" err="1"/>
              <a:t>no</a:t>
            </a:r>
            <a:endParaRPr lang="nb-NO" dirty="0"/>
          </a:p>
        </p:txBody>
      </p:sp>
      <p:sp>
        <p:nvSpPr>
          <p:cNvPr id="6" name="Plassholder for lysbildenummer 5"/>
          <p:cNvSpPr>
            <a:spLocks noGrp="1"/>
          </p:cNvSpPr>
          <p:nvPr>
            <p:ph type="sldNum" sz="quarter" idx="12"/>
          </p:nvPr>
        </p:nvSpPr>
        <p:spPr>
          <a:xfrm>
            <a:off x="4523765" y="6458400"/>
            <a:ext cx="96471" cy="138500"/>
          </a:xfrm>
          <a:prstGeom prst="rect">
            <a:avLst/>
          </a:prstGeom>
        </p:spPr>
        <p:txBody>
          <a:bodyPr/>
          <a:lstStyle/>
          <a:p>
            <a:fld id="{5531B152-0F28-4D3C-B0BF-BBB377D080F9}" type="slidenum">
              <a:rPr lang="nb-NO" smtClean="0"/>
              <a:t>‹#›</a:t>
            </a:fld>
            <a:endParaRPr lang="nb-NO"/>
          </a:p>
        </p:txBody>
      </p:sp>
      <p:sp>
        <p:nvSpPr>
          <p:cNvPr id="7" name="Plassholder for bilde 3"/>
          <p:cNvSpPr>
            <a:spLocks noGrp="1"/>
          </p:cNvSpPr>
          <p:nvPr>
            <p:ph type="pic" sz="quarter" idx="15"/>
          </p:nvPr>
        </p:nvSpPr>
        <p:spPr>
          <a:xfrm>
            <a:off x="1615792" y="2000700"/>
            <a:ext cx="2522904" cy="1865700"/>
          </a:xfrm>
          <a:blipFill>
            <a:blip r:embed="rId4"/>
            <a:stretch>
              <a:fillRect/>
            </a:stretch>
          </a:blipFill>
        </p:spPr>
        <p:txBody>
          <a:bodyPr tIns="0" bIns="0" anchor="t" anchorCtr="0">
            <a:normAutofit/>
          </a:bodyPr>
          <a:lstStyle>
            <a:lvl1pPr marL="0" indent="0" algn="l">
              <a:buNone/>
              <a:defRPr sz="1012">
                <a:solidFill>
                  <a:schemeClr val="tx1"/>
                </a:solidFill>
              </a:defRPr>
            </a:lvl1pPr>
          </a:lstStyle>
          <a:p>
            <a:r>
              <a:rPr lang="en-US"/>
              <a:t>Click icon to add picture</a:t>
            </a:r>
            <a:endParaRPr lang="nb-NO" dirty="0"/>
          </a:p>
        </p:txBody>
      </p:sp>
    </p:spTree>
    <p:extLst>
      <p:ext uri="{BB962C8B-B14F-4D97-AF65-F5344CB8AC3E}">
        <p14:creationId xmlns:p14="http://schemas.microsoft.com/office/powerpoint/2010/main" val="2095076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9552" y="764704"/>
            <a:ext cx="8064896" cy="1470025"/>
          </a:xfrm>
        </p:spPr>
        <p:txBody>
          <a:bodyPr/>
          <a:lstStyle/>
          <a:p>
            <a:r>
              <a:rPr lang="en-US" dirty="0"/>
              <a:t>Click to edit Master title style</a:t>
            </a:r>
          </a:p>
        </p:txBody>
      </p:sp>
      <p:sp>
        <p:nvSpPr>
          <p:cNvPr id="3" name="Subtitle 2"/>
          <p:cNvSpPr>
            <a:spLocks noGrp="1"/>
          </p:cNvSpPr>
          <p:nvPr>
            <p:ph type="subTitle" idx="1"/>
          </p:nvPr>
        </p:nvSpPr>
        <p:spPr>
          <a:xfrm>
            <a:off x="539552" y="2234729"/>
            <a:ext cx="8064896" cy="1752600"/>
          </a:xfrm>
          <a:noFill/>
          <a:ln>
            <a:noFill/>
          </a:ln>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latin typeface="Neuzeit S LT Std Book" panose="00000500000000000000" pitchFamily="50" charset="0"/>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11695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1" name="Rectangle 10"/>
          <p:cNvSpPr/>
          <p:nvPr userDrawn="1"/>
        </p:nvSpPr>
        <p:spPr>
          <a:xfrm>
            <a:off x="0" y="0"/>
            <a:ext cx="9144000" cy="6869706"/>
          </a:xfrm>
          <a:prstGeom prst="rect">
            <a:avLst/>
          </a:prstGeom>
          <a:gradFill flip="none" rotWithShape="1">
            <a:gsLst>
              <a:gs pos="100000">
                <a:schemeClr val="accent2"/>
              </a:gs>
              <a:gs pos="0">
                <a:schemeClr val="accent3"/>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solidFill>
                  <a:schemeClr val="bg1"/>
                </a:solidFill>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2"/>
          <a:stretch>
            <a:fillRect/>
          </a:stretch>
        </p:blipFill>
        <p:spPr>
          <a:xfrm>
            <a:off x="7715448" y="6184398"/>
            <a:ext cx="889000" cy="228600"/>
          </a:xfrm>
          <a:prstGeom prst="rect">
            <a:avLst/>
          </a:prstGeom>
        </p:spPr>
      </p:pic>
      <p:sp>
        <p:nvSpPr>
          <p:cNvPr id="8" name="Title 1"/>
          <p:cNvSpPr>
            <a:spLocks noGrp="1"/>
          </p:cNvSpPr>
          <p:nvPr>
            <p:ph type="ctrTitle"/>
          </p:nvPr>
        </p:nvSpPr>
        <p:spPr>
          <a:xfrm>
            <a:off x="539552" y="764704"/>
            <a:ext cx="8064896" cy="1470025"/>
          </a:xfrm>
        </p:spPr>
        <p:txBody>
          <a:bodyPr/>
          <a:lstStyle>
            <a:lvl1pPr>
              <a:defRPr>
                <a:solidFill>
                  <a:schemeClr val="bg1"/>
                </a:solidFill>
              </a:defRPr>
            </a:lvl1pPr>
          </a:lstStyle>
          <a:p>
            <a:r>
              <a:rPr lang="en-US" dirty="0"/>
              <a:t>Click to edit Master title style</a:t>
            </a:r>
          </a:p>
        </p:txBody>
      </p:sp>
      <p:sp>
        <p:nvSpPr>
          <p:cNvPr id="10" name="Subtitle 2"/>
          <p:cNvSpPr>
            <a:spLocks noGrp="1"/>
          </p:cNvSpPr>
          <p:nvPr>
            <p:ph type="subTitle" idx="1"/>
          </p:nvPr>
        </p:nvSpPr>
        <p:spPr>
          <a:xfrm>
            <a:off x="539552" y="2234729"/>
            <a:ext cx="8064896" cy="1752600"/>
          </a:xfrm>
          <a:noFill/>
          <a:ln>
            <a:noFill/>
          </a:ln>
        </p:spPr>
        <p:txBody>
          <a:bodyPr/>
          <a:lstStyle>
            <a:lvl1pPr marL="0" indent="0" algn="l">
              <a:buNone/>
              <a:defRPr>
                <a:solidFill>
                  <a:schemeClr val="accent6">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extBox 1"/>
          <p:cNvSpPr txBox="1"/>
          <p:nvPr userDrawn="1"/>
        </p:nvSpPr>
        <p:spPr>
          <a:xfrm>
            <a:off x="69782" y="1926032"/>
            <a:ext cx="184666" cy="369332"/>
          </a:xfrm>
          <a:prstGeom prst="rect">
            <a:avLst/>
          </a:prstGeom>
          <a:noFill/>
        </p:spPr>
        <p:txBody>
          <a:bodyPr wrap="none" rtlCol="0">
            <a:spAutoFit/>
          </a:bodyPr>
          <a:lstStyle/>
          <a:p>
            <a:endParaRPr lang="en-US" dirty="0"/>
          </a:p>
        </p:txBody>
      </p:sp>
      <p:sp>
        <p:nvSpPr>
          <p:cNvPr id="3" name="TextBox 2"/>
          <p:cNvSpPr txBox="1"/>
          <p:nvPr userDrawn="1"/>
        </p:nvSpPr>
        <p:spPr>
          <a:xfrm>
            <a:off x="76760" y="315422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23500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userDrawn="1"/>
        </p:nvSpPr>
        <p:spPr>
          <a:xfrm>
            <a:off x="0" y="0"/>
            <a:ext cx="4572000" cy="6869706"/>
          </a:xfrm>
          <a:prstGeom prst="rect">
            <a:avLst/>
          </a:prstGeom>
          <a:gradFill flip="none" rotWithShape="1">
            <a:gsLst>
              <a:gs pos="100000">
                <a:schemeClr val="accent2"/>
              </a:gs>
              <a:gs pos="0">
                <a:schemeClr val="accent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39552" y="1052737"/>
            <a:ext cx="3744416" cy="4248472"/>
          </a:xfrm>
        </p:spPr>
        <p:txBody>
          <a:bodyPr/>
          <a:lstStyle>
            <a:lvl1pPr>
              <a:defRPr sz="3200">
                <a:solidFill>
                  <a:schemeClr val="bg1"/>
                </a:solidFill>
              </a:defRPr>
            </a:lvl1pPr>
          </a:lstStyle>
          <a:p>
            <a:r>
              <a:rPr lang="nb-NO" dirty="0"/>
              <a:t>Innhold/agenda</a:t>
            </a:r>
            <a:endParaRPr lang="en-US" dirty="0"/>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solidFill>
                  <a:schemeClr val="bg1"/>
                </a:solidFill>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sp>
        <p:nvSpPr>
          <p:cNvPr id="10" name="Content Placeholder 2"/>
          <p:cNvSpPr>
            <a:spLocks noGrp="1"/>
          </p:cNvSpPr>
          <p:nvPr>
            <p:ph sz="half" idx="1" hasCustomPrompt="1"/>
          </p:nvPr>
        </p:nvSpPr>
        <p:spPr>
          <a:xfrm>
            <a:off x="4648200" y="1052737"/>
            <a:ext cx="3956248" cy="4248473"/>
          </a:xfrm>
        </p:spPr>
        <p:txBody>
          <a:bodyPr/>
          <a:lstStyle>
            <a:lvl1pPr>
              <a:defRPr sz="2800"/>
            </a:lvl1pPr>
            <a:lvl2pPr marL="457200" indent="0">
              <a:buNone/>
              <a:defRPr sz="2400"/>
            </a:lvl2pPr>
            <a:lvl3pPr marL="914400" indent="0">
              <a:buNone/>
              <a:defRPr sz="2000"/>
            </a:lvl3pPr>
            <a:lvl4pPr marL="1371600" indent="0">
              <a:buNone/>
              <a:defRPr sz="1800"/>
            </a:lvl4pPr>
            <a:lvl5pPr marL="1828800" indent="0">
              <a:buNone/>
              <a:defRPr sz="1800"/>
            </a:lvl5pPr>
            <a:lvl6pPr>
              <a:defRPr sz="1800"/>
            </a:lvl6pPr>
            <a:lvl7pPr>
              <a:defRPr sz="1800"/>
            </a:lvl7pPr>
            <a:lvl8pPr>
              <a:defRPr sz="1800"/>
            </a:lvl8pPr>
            <a:lvl9pPr>
              <a:defRPr sz="1800"/>
            </a:lvl9pPr>
          </a:lstStyle>
          <a:p>
            <a:pPr lvl="1"/>
            <a:r>
              <a:rPr lang="nb-NO" dirty="0"/>
              <a:t>Second </a:t>
            </a:r>
            <a:r>
              <a:rPr lang="nb-NO" dirty="0" err="1"/>
              <a:t>level</a:t>
            </a:r>
            <a:endParaRPr lang="nb-NO" dirty="0"/>
          </a:p>
          <a:p>
            <a:pPr lvl="2"/>
            <a:r>
              <a:rPr lang="nb-NO" dirty="0"/>
              <a:t>Third </a:t>
            </a:r>
            <a:r>
              <a:rPr lang="nb-NO" dirty="0" err="1"/>
              <a:t>level</a:t>
            </a:r>
            <a:endParaRPr lang="nb-NO" dirty="0"/>
          </a:p>
          <a:p>
            <a:pPr lvl="3"/>
            <a:r>
              <a:rPr lang="nb-NO" dirty="0" err="1"/>
              <a:t>Fourth</a:t>
            </a:r>
            <a:r>
              <a:rPr lang="nb-NO" dirty="0"/>
              <a:t> </a:t>
            </a:r>
            <a:r>
              <a:rPr lang="nb-NO" dirty="0" err="1"/>
              <a:t>level</a:t>
            </a:r>
            <a:endParaRPr lang="nb-NO" dirty="0"/>
          </a:p>
          <a:p>
            <a:pPr lvl="4"/>
            <a:r>
              <a:rPr lang="nb-NO" dirty="0"/>
              <a:t>Fifth </a:t>
            </a:r>
            <a:r>
              <a:rPr lang="nb-NO" dirty="0" err="1"/>
              <a:t>level</a:t>
            </a:r>
            <a:endParaRPr lang="en-US" dirty="0"/>
          </a:p>
        </p:txBody>
      </p:sp>
    </p:spTree>
    <p:extLst>
      <p:ext uri="{BB962C8B-B14F-4D97-AF65-F5344CB8AC3E}">
        <p14:creationId xmlns:p14="http://schemas.microsoft.com/office/powerpoint/2010/main" val="1199172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3" name="Content Placeholder 2"/>
          <p:cNvSpPr>
            <a:spLocks noGrp="1"/>
          </p:cNvSpPr>
          <p:nvPr>
            <p:ph idx="1"/>
          </p:nvPr>
        </p:nvSpPr>
        <p:spPr>
          <a:xfrm>
            <a:off x="539552" y="1600200"/>
            <a:ext cx="8064896" cy="4525963"/>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12"/>
          </p:nvPr>
        </p:nvSpPr>
        <p:spPr>
          <a:xfrm>
            <a:off x="539552" y="6308725"/>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347384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539552" y="1600200"/>
            <a:ext cx="8064896" cy="4525963"/>
          </a:xfrm>
        </p:spPr>
        <p:txBody>
          <a:bodyPr numCol="2" spcCol="360000">
            <a:normAutofit/>
          </a:bodyPr>
          <a:lstStyle>
            <a:lvl1pPr marL="0" indent="0">
              <a:buNone/>
              <a:defRPr sz="1200" baseline="0"/>
            </a:lvl1pPr>
          </a:lstStyle>
          <a:p>
            <a:pPr lvl="0"/>
            <a:r>
              <a:rPr lang="nb-NO" dirty="0"/>
              <a:t>Mengdetekst over 2 kolonner</a:t>
            </a:r>
            <a:endParaRPr lang="en-US" dirty="0"/>
          </a:p>
        </p:txBody>
      </p:sp>
      <p:sp>
        <p:nvSpPr>
          <p:cNvPr id="4" name="Slide Number Placeholder 4"/>
          <p:cNvSpPr>
            <a:spLocks noGrp="1"/>
          </p:cNvSpPr>
          <p:nvPr>
            <p:ph type="sldNum" sz="quarter" idx="12"/>
          </p:nvPr>
        </p:nvSpPr>
        <p:spPr>
          <a:xfrm>
            <a:off x="539552" y="6308725"/>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2545363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47248" cy="1143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648200" y="1600200"/>
            <a:ext cx="395624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 y="1600200"/>
            <a:ext cx="395624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2"/>
          </p:nvPr>
        </p:nvSpPr>
        <p:spPr>
          <a:xfrm>
            <a:off x="539552" y="6308725"/>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2695824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1502274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539552" y="6308725"/>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1785522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80512" cy="6869706"/>
          </a:xfrm>
          <a:prstGeom prst="rect">
            <a:avLst/>
          </a:prstGeom>
        </p:spPr>
      </p:pic>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solidFill>
                  <a:schemeClr val="bg1"/>
                </a:solidFill>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3"/>
          <a:stretch>
            <a:fillRect/>
          </a:stretch>
        </p:blipFill>
        <p:spPr>
          <a:xfrm>
            <a:off x="7715448" y="6184398"/>
            <a:ext cx="889000" cy="228600"/>
          </a:xfrm>
          <a:prstGeom prst="rect">
            <a:avLst/>
          </a:prstGeom>
        </p:spPr>
      </p:pic>
      <p:sp>
        <p:nvSpPr>
          <p:cNvPr id="8" name="Title 1"/>
          <p:cNvSpPr>
            <a:spLocks noGrp="1"/>
          </p:cNvSpPr>
          <p:nvPr>
            <p:ph type="ctrTitle"/>
          </p:nvPr>
        </p:nvSpPr>
        <p:spPr>
          <a:xfrm>
            <a:off x="539552" y="764704"/>
            <a:ext cx="8064896" cy="1470025"/>
          </a:xfrm>
        </p:spPr>
        <p:txBody>
          <a:bodyPr anchor="t"/>
          <a:lstStyle>
            <a:lvl1pPr>
              <a:defRPr>
                <a:solidFill>
                  <a:schemeClr val="bg1"/>
                </a:solidFill>
              </a:defRPr>
            </a:lvl1pPr>
          </a:lstStyle>
          <a:p>
            <a:r>
              <a:rPr lang="en-US" dirty="0"/>
              <a:t>Click to edit Master title style</a:t>
            </a:r>
          </a:p>
        </p:txBody>
      </p:sp>
      <p:sp>
        <p:nvSpPr>
          <p:cNvPr id="10" name="Subtitle 2"/>
          <p:cNvSpPr>
            <a:spLocks noGrp="1"/>
          </p:cNvSpPr>
          <p:nvPr>
            <p:ph type="subTitle" idx="1"/>
          </p:nvPr>
        </p:nvSpPr>
        <p:spPr>
          <a:xfrm>
            <a:off x="539552" y="2234729"/>
            <a:ext cx="8064896" cy="1752600"/>
          </a:xfrm>
          <a:noFill/>
          <a:ln>
            <a:noFill/>
          </a:ln>
        </p:spPr>
        <p:txBody>
          <a:bodyPr/>
          <a:lstStyle>
            <a:lvl1pPr marL="0" indent="0" algn="l">
              <a:buNone/>
              <a:defRPr>
                <a:solidFill>
                  <a:schemeClr val="accent6">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37725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8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62768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9552" y="764704"/>
            <a:ext cx="8064896"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539552" y="2234729"/>
            <a:ext cx="8064896" cy="1752600"/>
          </a:xfrm>
          <a:noFill/>
          <a:ln>
            <a:noFill/>
          </a:ln>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4386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Rectangle 11"/>
          <p:cNvSpPr/>
          <p:nvPr userDrawn="1"/>
        </p:nvSpPr>
        <p:spPr>
          <a:xfrm>
            <a:off x="0" y="0"/>
            <a:ext cx="9144000" cy="6869706"/>
          </a:xfrm>
          <a:prstGeom prst="rect">
            <a:avLst/>
          </a:prstGeom>
          <a:gradFill flip="none" rotWithShape="1">
            <a:gsLst>
              <a:gs pos="0">
                <a:schemeClr val="accent4"/>
              </a:gs>
              <a:gs pos="100000">
                <a:schemeClr val="accent3"/>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solidFill>
                  <a:schemeClr val="bg1"/>
                </a:solidFill>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2"/>
          <a:stretch>
            <a:fillRect/>
          </a:stretch>
        </p:blipFill>
        <p:spPr>
          <a:xfrm>
            <a:off x="7715448" y="6184398"/>
            <a:ext cx="889000" cy="228600"/>
          </a:xfrm>
          <a:prstGeom prst="rect">
            <a:avLst/>
          </a:prstGeom>
        </p:spPr>
      </p:pic>
      <p:sp>
        <p:nvSpPr>
          <p:cNvPr id="8" name="Title 1"/>
          <p:cNvSpPr>
            <a:spLocks noGrp="1"/>
          </p:cNvSpPr>
          <p:nvPr>
            <p:ph type="ctrTitle"/>
          </p:nvPr>
        </p:nvSpPr>
        <p:spPr>
          <a:xfrm>
            <a:off x="539552" y="764704"/>
            <a:ext cx="8064896" cy="1470025"/>
          </a:xfrm>
        </p:spPr>
        <p:txBody>
          <a:bodyPr/>
          <a:lstStyle>
            <a:lvl1pPr>
              <a:defRPr>
                <a:solidFill>
                  <a:schemeClr val="bg1"/>
                </a:solidFill>
              </a:defRPr>
            </a:lvl1pPr>
          </a:lstStyle>
          <a:p>
            <a:r>
              <a:rPr lang="en-US"/>
              <a:t>Click to edit Master title style</a:t>
            </a:r>
            <a:endParaRPr lang="en-US" dirty="0"/>
          </a:p>
        </p:txBody>
      </p:sp>
      <p:sp>
        <p:nvSpPr>
          <p:cNvPr id="10" name="Subtitle 2"/>
          <p:cNvSpPr>
            <a:spLocks noGrp="1"/>
          </p:cNvSpPr>
          <p:nvPr>
            <p:ph type="subTitle" idx="1"/>
          </p:nvPr>
        </p:nvSpPr>
        <p:spPr>
          <a:xfrm>
            <a:off x="539552" y="2234729"/>
            <a:ext cx="8064896" cy="1752600"/>
          </a:xfrm>
          <a:noFill/>
          <a:ln>
            <a:noFill/>
          </a:ln>
        </p:spPr>
        <p:txBody>
          <a:bodyPr/>
          <a:lstStyle>
            <a:lvl1pPr marL="0" indent="0" algn="l">
              <a:buNone/>
              <a:defRPr>
                <a:solidFill>
                  <a:schemeClr val="accent6">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extBox 1"/>
          <p:cNvSpPr txBox="1"/>
          <p:nvPr userDrawn="1"/>
        </p:nvSpPr>
        <p:spPr>
          <a:xfrm>
            <a:off x="69782" y="1926032"/>
            <a:ext cx="184666" cy="369332"/>
          </a:xfrm>
          <a:prstGeom prst="rect">
            <a:avLst/>
          </a:prstGeom>
          <a:noFill/>
        </p:spPr>
        <p:txBody>
          <a:bodyPr wrap="none" rtlCol="0">
            <a:spAutoFit/>
          </a:bodyPr>
          <a:lstStyle/>
          <a:p>
            <a:endParaRPr lang="en-US" dirty="0"/>
          </a:p>
        </p:txBody>
      </p:sp>
      <p:sp>
        <p:nvSpPr>
          <p:cNvPr id="3" name="TextBox 2"/>
          <p:cNvSpPr txBox="1"/>
          <p:nvPr userDrawn="1"/>
        </p:nvSpPr>
        <p:spPr>
          <a:xfrm>
            <a:off x="76760" y="315422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685106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a:xfrm>
            <a:off x="0" y="0"/>
            <a:ext cx="4572000" cy="6869706"/>
          </a:xfrm>
          <a:prstGeom prst="rect">
            <a:avLst/>
          </a:prstGeom>
          <a:gradFill flip="none" rotWithShape="1">
            <a:gsLst>
              <a:gs pos="0">
                <a:schemeClr val="accent4"/>
              </a:gs>
              <a:gs pos="100000">
                <a:schemeClr val="accent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39552" y="1052737"/>
            <a:ext cx="3744416" cy="4248472"/>
          </a:xfrm>
        </p:spPr>
        <p:txBody>
          <a:bodyPr/>
          <a:lstStyle>
            <a:lvl1pPr>
              <a:defRPr sz="3200">
                <a:solidFill>
                  <a:schemeClr val="bg1"/>
                </a:solidFill>
              </a:defRPr>
            </a:lvl1pPr>
          </a:lstStyle>
          <a:p>
            <a:r>
              <a:rPr lang="nb-NO" dirty="0"/>
              <a:t>Innhold/agenda</a:t>
            </a:r>
            <a:endParaRPr lang="en-US" dirty="0"/>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solidFill>
                  <a:schemeClr val="bg1"/>
                </a:solidFill>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sp>
        <p:nvSpPr>
          <p:cNvPr id="10" name="Content Placeholder 2"/>
          <p:cNvSpPr>
            <a:spLocks noGrp="1"/>
          </p:cNvSpPr>
          <p:nvPr>
            <p:ph sz="half" idx="1" hasCustomPrompt="1"/>
          </p:nvPr>
        </p:nvSpPr>
        <p:spPr>
          <a:xfrm>
            <a:off x="4648200" y="1052737"/>
            <a:ext cx="3956248" cy="42484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1"/>
            <a:r>
              <a:rPr lang="nb-NO" dirty="0"/>
              <a:t>Second </a:t>
            </a:r>
            <a:r>
              <a:rPr lang="nb-NO" dirty="0" err="1"/>
              <a:t>level</a:t>
            </a:r>
            <a:endParaRPr lang="nb-NO" dirty="0"/>
          </a:p>
          <a:p>
            <a:pPr lvl="2"/>
            <a:r>
              <a:rPr lang="nb-NO" dirty="0"/>
              <a:t>Third </a:t>
            </a:r>
            <a:r>
              <a:rPr lang="nb-NO" dirty="0" err="1"/>
              <a:t>level</a:t>
            </a:r>
            <a:endParaRPr lang="nb-NO" dirty="0"/>
          </a:p>
          <a:p>
            <a:pPr lvl="3"/>
            <a:r>
              <a:rPr lang="nb-NO" dirty="0" err="1"/>
              <a:t>Fourth</a:t>
            </a:r>
            <a:r>
              <a:rPr lang="nb-NO" dirty="0"/>
              <a:t> </a:t>
            </a:r>
            <a:r>
              <a:rPr lang="nb-NO" dirty="0" err="1"/>
              <a:t>level</a:t>
            </a:r>
            <a:endParaRPr lang="nb-NO" dirty="0"/>
          </a:p>
          <a:p>
            <a:pPr lvl="4"/>
            <a:r>
              <a:rPr lang="nb-NO" dirty="0"/>
              <a:t>Fifth </a:t>
            </a:r>
            <a:r>
              <a:rPr lang="nb-NO" dirty="0" err="1"/>
              <a:t>level</a:t>
            </a:r>
            <a:endParaRPr lang="en-US" dirty="0"/>
          </a:p>
        </p:txBody>
      </p:sp>
    </p:spTree>
    <p:extLst>
      <p:ext uri="{BB962C8B-B14F-4D97-AF65-F5344CB8AC3E}">
        <p14:creationId xmlns:p14="http://schemas.microsoft.com/office/powerpoint/2010/main" val="14020051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39552" y="1600200"/>
            <a:ext cx="8064896" cy="452596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12"/>
          </p:nvPr>
        </p:nvSpPr>
        <p:spPr>
          <a:xfrm>
            <a:off x="539552" y="6314280"/>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708584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539552" y="1600200"/>
            <a:ext cx="8064896" cy="4525963"/>
          </a:xfrm>
        </p:spPr>
        <p:txBody>
          <a:bodyPr numCol="2" spcCol="360000">
            <a:normAutofit/>
          </a:bodyPr>
          <a:lstStyle>
            <a:lvl1pPr marL="0" indent="0">
              <a:buNone/>
              <a:defRPr sz="1200" baseline="0"/>
            </a:lvl1pPr>
          </a:lstStyle>
          <a:p>
            <a:pPr lvl="0"/>
            <a:r>
              <a:rPr lang="nb-NO" dirty="0"/>
              <a:t>Mengdetekst over 2 kolonner</a:t>
            </a:r>
            <a:endParaRPr lang="en-US" dirty="0"/>
          </a:p>
        </p:txBody>
      </p:sp>
      <p:sp>
        <p:nvSpPr>
          <p:cNvPr id="4" name="Slide Number Placeholder 4"/>
          <p:cNvSpPr>
            <a:spLocks noGrp="1"/>
          </p:cNvSpPr>
          <p:nvPr>
            <p:ph type="sldNum" sz="quarter" idx="12"/>
          </p:nvPr>
        </p:nvSpPr>
        <p:spPr>
          <a:xfrm>
            <a:off x="539552" y="6308725"/>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9282412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47248" cy="1143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648200" y="1600200"/>
            <a:ext cx="395624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1600200"/>
            <a:ext cx="395624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8315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615214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954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8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7408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4572000" cy="6869706"/>
          </a:xfrm>
          <a:prstGeom prst="rect">
            <a:avLst/>
          </a:prstGeom>
          <a:effectLst/>
        </p:spPr>
      </p:pic>
      <p:sp>
        <p:nvSpPr>
          <p:cNvPr id="2" name="Title 1"/>
          <p:cNvSpPr>
            <a:spLocks noGrp="1"/>
          </p:cNvSpPr>
          <p:nvPr>
            <p:ph type="ctrTitle" hasCustomPrompt="1"/>
          </p:nvPr>
        </p:nvSpPr>
        <p:spPr>
          <a:xfrm>
            <a:off x="539552" y="1052737"/>
            <a:ext cx="3744416" cy="4248472"/>
          </a:xfrm>
        </p:spPr>
        <p:txBody>
          <a:bodyPr/>
          <a:lstStyle>
            <a:lvl1pPr>
              <a:defRPr sz="3200">
                <a:solidFill>
                  <a:schemeClr val="bg1"/>
                </a:solidFill>
              </a:defRPr>
            </a:lvl1pPr>
          </a:lstStyle>
          <a:p>
            <a:r>
              <a:rPr lang="nb-NO" dirty="0"/>
              <a:t>Innhold/agenda</a:t>
            </a:r>
            <a:endParaRPr lang="en-US" dirty="0"/>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solidFill>
                  <a:schemeClr val="bg1"/>
                </a:solidFill>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sp>
        <p:nvSpPr>
          <p:cNvPr id="10" name="Content Placeholder 2"/>
          <p:cNvSpPr>
            <a:spLocks noGrp="1"/>
          </p:cNvSpPr>
          <p:nvPr>
            <p:ph sz="half" idx="1" hasCustomPrompt="1"/>
          </p:nvPr>
        </p:nvSpPr>
        <p:spPr>
          <a:xfrm>
            <a:off x="4648200" y="1052737"/>
            <a:ext cx="3956248" cy="42484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1"/>
            <a:r>
              <a:rPr lang="nb-NO" dirty="0"/>
              <a:t>Second </a:t>
            </a:r>
            <a:r>
              <a:rPr lang="nb-NO" dirty="0" err="1"/>
              <a:t>level</a:t>
            </a:r>
            <a:endParaRPr lang="nb-NO" dirty="0"/>
          </a:p>
          <a:p>
            <a:pPr lvl="2"/>
            <a:r>
              <a:rPr lang="nb-NO" dirty="0"/>
              <a:t>Third </a:t>
            </a:r>
            <a:r>
              <a:rPr lang="nb-NO" dirty="0" err="1"/>
              <a:t>level</a:t>
            </a:r>
            <a:endParaRPr lang="nb-NO" dirty="0"/>
          </a:p>
          <a:p>
            <a:pPr lvl="3"/>
            <a:r>
              <a:rPr lang="nb-NO" dirty="0" err="1"/>
              <a:t>Fourth</a:t>
            </a:r>
            <a:r>
              <a:rPr lang="nb-NO" dirty="0"/>
              <a:t> </a:t>
            </a:r>
            <a:r>
              <a:rPr lang="nb-NO" dirty="0" err="1"/>
              <a:t>level</a:t>
            </a:r>
            <a:endParaRPr lang="nb-NO" dirty="0"/>
          </a:p>
          <a:p>
            <a:pPr lvl="4"/>
            <a:r>
              <a:rPr lang="nb-NO" dirty="0"/>
              <a:t>Fifth </a:t>
            </a:r>
            <a:r>
              <a:rPr lang="nb-NO" dirty="0" err="1"/>
              <a:t>level</a:t>
            </a:r>
            <a:endParaRPr lang="en-US" dirty="0"/>
          </a:p>
        </p:txBody>
      </p:sp>
    </p:spTree>
    <p:extLst>
      <p:ext uri="{BB962C8B-B14F-4D97-AF65-F5344CB8AC3E}">
        <p14:creationId xmlns:p14="http://schemas.microsoft.com/office/powerpoint/2010/main" val="23341073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9552" y="764704"/>
            <a:ext cx="8064896"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539552" y="2234729"/>
            <a:ext cx="8064896" cy="1752600"/>
          </a:xfrm>
          <a:noFill/>
          <a:ln>
            <a:noFill/>
          </a:ln>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407111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1" name="Rectangle 10"/>
          <p:cNvSpPr/>
          <p:nvPr userDrawn="1"/>
        </p:nvSpPr>
        <p:spPr>
          <a:xfrm>
            <a:off x="0" y="0"/>
            <a:ext cx="9144000" cy="6869706"/>
          </a:xfrm>
          <a:prstGeom prst="rect">
            <a:avLst/>
          </a:prstGeom>
          <a:gradFill flip="none" rotWithShape="1">
            <a:gsLst>
              <a:gs pos="100000">
                <a:schemeClr val="accent4"/>
              </a:gs>
              <a:gs pos="0">
                <a:schemeClr val="accent5"/>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solidFill>
                  <a:schemeClr val="bg1"/>
                </a:solidFill>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2"/>
          <a:stretch>
            <a:fillRect/>
          </a:stretch>
        </p:blipFill>
        <p:spPr>
          <a:xfrm>
            <a:off x="7715448" y="6184398"/>
            <a:ext cx="889000" cy="228600"/>
          </a:xfrm>
          <a:prstGeom prst="rect">
            <a:avLst/>
          </a:prstGeom>
        </p:spPr>
      </p:pic>
      <p:sp>
        <p:nvSpPr>
          <p:cNvPr id="8" name="Title 1"/>
          <p:cNvSpPr>
            <a:spLocks noGrp="1"/>
          </p:cNvSpPr>
          <p:nvPr>
            <p:ph type="ctrTitle"/>
          </p:nvPr>
        </p:nvSpPr>
        <p:spPr>
          <a:xfrm>
            <a:off x="539552" y="764704"/>
            <a:ext cx="8064896" cy="1470025"/>
          </a:xfrm>
        </p:spPr>
        <p:txBody>
          <a:bodyPr/>
          <a:lstStyle>
            <a:lvl1pPr>
              <a:defRPr>
                <a:solidFill>
                  <a:schemeClr val="bg1"/>
                </a:solidFill>
              </a:defRPr>
            </a:lvl1pPr>
          </a:lstStyle>
          <a:p>
            <a:r>
              <a:rPr lang="en-US"/>
              <a:t>Click to edit Master title style</a:t>
            </a:r>
            <a:endParaRPr lang="en-US" dirty="0"/>
          </a:p>
        </p:txBody>
      </p:sp>
      <p:sp>
        <p:nvSpPr>
          <p:cNvPr id="10" name="Subtitle 2"/>
          <p:cNvSpPr>
            <a:spLocks noGrp="1"/>
          </p:cNvSpPr>
          <p:nvPr>
            <p:ph type="subTitle" idx="1"/>
          </p:nvPr>
        </p:nvSpPr>
        <p:spPr>
          <a:xfrm>
            <a:off x="539552" y="2234729"/>
            <a:ext cx="8064896" cy="1752600"/>
          </a:xfrm>
          <a:noFill/>
          <a:ln>
            <a:noFill/>
          </a:ln>
        </p:spPr>
        <p:txBody>
          <a:bodyPr/>
          <a:lstStyle>
            <a:lvl1pPr marL="0" indent="0" algn="l">
              <a:buNone/>
              <a:defRPr>
                <a:solidFill>
                  <a:schemeClr val="accent6">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extBox 1"/>
          <p:cNvSpPr txBox="1"/>
          <p:nvPr userDrawn="1"/>
        </p:nvSpPr>
        <p:spPr>
          <a:xfrm>
            <a:off x="69782" y="1926032"/>
            <a:ext cx="184666" cy="369332"/>
          </a:xfrm>
          <a:prstGeom prst="rect">
            <a:avLst/>
          </a:prstGeom>
          <a:noFill/>
        </p:spPr>
        <p:txBody>
          <a:bodyPr wrap="none" rtlCol="0">
            <a:spAutoFit/>
          </a:bodyPr>
          <a:lstStyle/>
          <a:p>
            <a:endParaRPr lang="en-US" dirty="0"/>
          </a:p>
        </p:txBody>
      </p:sp>
      <p:sp>
        <p:nvSpPr>
          <p:cNvPr id="3" name="TextBox 2"/>
          <p:cNvSpPr txBox="1"/>
          <p:nvPr userDrawn="1"/>
        </p:nvSpPr>
        <p:spPr>
          <a:xfrm>
            <a:off x="76760" y="315422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121937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userDrawn="1"/>
        </p:nvSpPr>
        <p:spPr>
          <a:xfrm>
            <a:off x="0" y="0"/>
            <a:ext cx="4499992" cy="6869706"/>
          </a:xfrm>
          <a:prstGeom prst="rect">
            <a:avLst/>
          </a:prstGeom>
          <a:gradFill flip="none" rotWithShape="1">
            <a:gsLst>
              <a:gs pos="100000">
                <a:schemeClr val="accent4"/>
              </a:gs>
              <a:gs pos="0">
                <a:schemeClr val="accent5"/>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39552" y="1052737"/>
            <a:ext cx="3744416" cy="4248472"/>
          </a:xfrm>
        </p:spPr>
        <p:txBody>
          <a:bodyPr/>
          <a:lstStyle>
            <a:lvl1pPr>
              <a:defRPr sz="3200">
                <a:solidFill>
                  <a:schemeClr val="bg1"/>
                </a:solidFill>
              </a:defRPr>
            </a:lvl1pPr>
          </a:lstStyle>
          <a:p>
            <a:r>
              <a:rPr lang="nb-NO" dirty="0"/>
              <a:t>Innhold/agenda</a:t>
            </a:r>
            <a:endParaRPr lang="en-US" dirty="0"/>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solidFill>
                  <a:schemeClr val="bg1"/>
                </a:solidFill>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sp>
        <p:nvSpPr>
          <p:cNvPr id="10" name="Content Placeholder 2"/>
          <p:cNvSpPr>
            <a:spLocks noGrp="1"/>
          </p:cNvSpPr>
          <p:nvPr>
            <p:ph sz="half" idx="1" hasCustomPrompt="1"/>
          </p:nvPr>
        </p:nvSpPr>
        <p:spPr>
          <a:xfrm>
            <a:off x="4648200" y="1052737"/>
            <a:ext cx="3956248" cy="42484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1"/>
            <a:r>
              <a:rPr lang="nb-NO" dirty="0"/>
              <a:t>Second </a:t>
            </a:r>
            <a:r>
              <a:rPr lang="nb-NO" dirty="0" err="1"/>
              <a:t>level</a:t>
            </a:r>
            <a:endParaRPr lang="nb-NO" dirty="0"/>
          </a:p>
          <a:p>
            <a:pPr lvl="2"/>
            <a:r>
              <a:rPr lang="nb-NO" dirty="0"/>
              <a:t>Third </a:t>
            </a:r>
            <a:r>
              <a:rPr lang="nb-NO" dirty="0" err="1"/>
              <a:t>level</a:t>
            </a:r>
            <a:endParaRPr lang="nb-NO" dirty="0"/>
          </a:p>
          <a:p>
            <a:pPr lvl="3"/>
            <a:r>
              <a:rPr lang="nb-NO" dirty="0" err="1"/>
              <a:t>Fourth</a:t>
            </a:r>
            <a:r>
              <a:rPr lang="nb-NO" dirty="0"/>
              <a:t> </a:t>
            </a:r>
            <a:r>
              <a:rPr lang="nb-NO" dirty="0" err="1"/>
              <a:t>level</a:t>
            </a:r>
            <a:endParaRPr lang="nb-NO" dirty="0"/>
          </a:p>
          <a:p>
            <a:pPr lvl="4"/>
            <a:r>
              <a:rPr lang="nb-NO" dirty="0"/>
              <a:t>Fifth </a:t>
            </a:r>
            <a:r>
              <a:rPr lang="nb-NO" dirty="0" err="1"/>
              <a:t>level</a:t>
            </a:r>
            <a:endParaRPr lang="en-US" dirty="0"/>
          </a:p>
        </p:txBody>
      </p:sp>
    </p:spTree>
    <p:extLst>
      <p:ext uri="{BB962C8B-B14F-4D97-AF65-F5344CB8AC3E}">
        <p14:creationId xmlns:p14="http://schemas.microsoft.com/office/powerpoint/2010/main" val="2776811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9552" y="1600200"/>
            <a:ext cx="8064896" cy="452596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12"/>
          </p:nvPr>
        </p:nvSpPr>
        <p:spPr>
          <a:xfrm>
            <a:off x="539552" y="6308725"/>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21447381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539552" y="1600200"/>
            <a:ext cx="8064896" cy="4525963"/>
          </a:xfrm>
        </p:spPr>
        <p:txBody>
          <a:bodyPr numCol="2" spcCol="360000">
            <a:normAutofit/>
          </a:bodyPr>
          <a:lstStyle>
            <a:lvl1pPr marL="0" indent="0">
              <a:buNone/>
              <a:defRPr sz="1200" baseline="0"/>
            </a:lvl1pPr>
          </a:lstStyle>
          <a:p>
            <a:pPr lvl="0"/>
            <a:r>
              <a:rPr lang="nb-NO" dirty="0"/>
              <a:t>Mengdetekst over 2 kolonner</a:t>
            </a:r>
            <a:endParaRPr lang="en-US" dirty="0"/>
          </a:p>
        </p:txBody>
      </p:sp>
      <p:sp>
        <p:nvSpPr>
          <p:cNvPr id="4" name="Slide Number Placeholder 4"/>
          <p:cNvSpPr>
            <a:spLocks noGrp="1"/>
          </p:cNvSpPr>
          <p:nvPr>
            <p:ph type="sldNum" sz="quarter" idx="12"/>
          </p:nvPr>
        </p:nvSpPr>
        <p:spPr>
          <a:xfrm>
            <a:off x="539552" y="6308725"/>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4883930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47248" cy="1143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648200" y="1600200"/>
            <a:ext cx="395624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1600200"/>
            <a:ext cx="395624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77769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539552" y="6347619"/>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41224821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149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8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122932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9552" y="764704"/>
            <a:ext cx="8064896"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539552" y="2234729"/>
            <a:ext cx="8064896" cy="1752600"/>
          </a:xfrm>
          <a:noFill/>
          <a:ln>
            <a:noFill/>
          </a:ln>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002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Click to edit Master title style</a:t>
            </a:r>
          </a:p>
        </p:txBody>
      </p:sp>
      <p:sp>
        <p:nvSpPr>
          <p:cNvPr id="3" name="Content Placeholder 2"/>
          <p:cNvSpPr>
            <a:spLocks noGrp="1"/>
          </p:cNvSpPr>
          <p:nvPr>
            <p:ph idx="1"/>
          </p:nvPr>
        </p:nvSpPr>
        <p:spPr>
          <a:xfrm>
            <a:off x="539552" y="1600200"/>
            <a:ext cx="8064896" cy="452596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12"/>
          </p:nvPr>
        </p:nvSpPr>
        <p:spPr>
          <a:xfrm>
            <a:off x="539552" y="6308725"/>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8403917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Rectangle 11"/>
          <p:cNvSpPr/>
          <p:nvPr userDrawn="1"/>
        </p:nvSpPr>
        <p:spPr>
          <a:xfrm>
            <a:off x="0" y="0"/>
            <a:ext cx="9144000" cy="6869706"/>
          </a:xfrm>
          <a:prstGeom prst="rect">
            <a:avLst/>
          </a:prstGeom>
          <a:gradFill flip="none" rotWithShape="1">
            <a:gsLst>
              <a:gs pos="0">
                <a:schemeClr val="accent1"/>
              </a:gs>
              <a:gs pos="100000">
                <a:schemeClr val="accent5"/>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solidFill>
                  <a:schemeClr val="bg1"/>
                </a:solidFill>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pic>
        <p:nvPicPr>
          <p:cNvPr id="5" name="Picture 4"/>
          <p:cNvPicPr>
            <a:picLocks noChangeAspect="1"/>
          </p:cNvPicPr>
          <p:nvPr userDrawn="1"/>
        </p:nvPicPr>
        <p:blipFill>
          <a:blip r:embed="rId2"/>
          <a:stretch>
            <a:fillRect/>
          </a:stretch>
        </p:blipFill>
        <p:spPr>
          <a:xfrm>
            <a:off x="7715448" y="6184398"/>
            <a:ext cx="889000" cy="228600"/>
          </a:xfrm>
          <a:prstGeom prst="rect">
            <a:avLst/>
          </a:prstGeom>
        </p:spPr>
      </p:pic>
      <p:sp>
        <p:nvSpPr>
          <p:cNvPr id="8" name="Title 1"/>
          <p:cNvSpPr>
            <a:spLocks noGrp="1"/>
          </p:cNvSpPr>
          <p:nvPr>
            <p:ph type="ctrTitle"/>
          </p:nvPr>
        </p:nvSpPr>
        <p:spPr>
          <a:xfrm>
            <a:off x="539552" y="764704"/>
            <a:ext cx="8064896" cy="1470025"/>
          </a:xfrm>
        </p:spPr>
        <p:txBody>
          <a:bodyPr/>
          <a:lstStyle>
            <a:lvl1pPr>
              <a:defRPr>
                <a:solidFill>
                  <a:schemeClr val="bg1"/>
                </a:solidFill>
              </a:defRPr>
            </a:lvl1pPr>
          </a:lstStyle>
          <a:p>
            <a:r>
              <a:rPr lang="en-US"/>
              <a:t>Click to edit Master title style</a:t>
            </a:r>
            <a:endParaRPr lang="en-US" dirty="0"/>
          </a:p>
        </p:txBody>
      </p:sp>
      <p:sp>
        <p:nvSpPr>
          <p:cNvPr id="10" name="Subtitle 2"/>
          <p:cNvSpPr>
            <a:spLocks noGrp="1"/>
          </p:cNvSpPr>
          <p:nvPr>
            <p:ph type="subTitle" idx="1"/>
          </p:nvPr>
        </p:nvSpPr>
        <p:spPr>
          <a:xfrm>
            <a:off x="539552" y="2234729"/>
            <a:ext cx="8064896" cy="1752600"/>
          </a:xfrm>
          <a:noFill/>
          <a:ln>
            <a:noFill/>
          </a:ln>
        </p:spPr>
        <p:txBody>
          <a:bodyPr/>
          <a:lstStyle>
            <a:lvl1pPr marL="0" indent="0" algn="l">
              <a:buNone/>
              <a:defRPr>
                <a:solidFill>
                  <a:schemeClr val="accent6">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extBox 1"/>
          <p:cNvSpPr txBox="1"/>
          <p:nvPr userDrawn="1"/>
        </p:nvSpPr>
        <p:spPr>
          <a:xfrm>
            <a:off x="69782" y="1926032"/>
            <a:ext cx="184666" cy="369332"/>
          </a:xfrm>
          <a:prstGeom prst="rect">
            <a:avLst/>
          </a:prstGeom>
          <a:noFill/>
        </p:spPr>
        <p:txBody>
          <a:bodyPr wrap="none" rtlCol="0">
            <a:spAutoFit/>
          </a:bodyPr>
          <a:lstStyle/>
          <a:p>
            <a:endParaRPr lang="en-US" dirty="0"/>
          </a:p>
        </p:txBody>
      </p:sp>
      <p:sp>
        <p:nvSpPr>
          <p:cNvPr id="3" name="TextBox 2"/>
          <p:cNvSpPr txBox="1"/>
          <p:nvPr userDrawn="1"/>
        </p:nvSpPr>
        <p:spPr>
          <a:xfrm>
            <a:off x="76760" y="315422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8620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p:cNvSpPr/>
          <p:nvPr userDrawn="1"/>
        </p:nvSpPr>
        <p:spPr>
          <a:xfrm>
            <a:off x="0" y="0"/>
            <a:ext cx="4499992" cy="6869706"/>
          </a:xfrm>
          <a:prstGeom prst="rect">
            <a:avLst/>
          </a:prstGeom>
          <a:gradFill flip="none" rotWithShape="1">
            <a:gsLst>
              <a:gs pos="0">
                <a:schemeClr val="accent1"/>
              </a:gs>
              <a:gs pos="100000">
                <a:schemeClr val="accent5"/>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39552" y="1052737"/>
            <a:ext cx="3744416" cy="4248472"/>
          </a:xfrm>
        </p:spPr>
        <p:txBody>
          <a:bodyPr anchor="ctr"/>
          <a:lstStyle>
            <a:lvl1pPr>
              <a:defRPr sz="3200">
                <a:solidFill>
                  <a:schemeClr val="bg1"/>
                </a:solidFill>
              </a:defRPr>
            </a:lvl1pPr>
          </a:lstStyle>
          <a:p>
            <a:r>
              <a:rPr lang="nb-NO" dirty="0"/>
              <a:t>Innhold/agenda</a:t>
            </a:r>
            <a:endParaRPr lang="en-US" dirty="0"/>
          </a:p>
        </p:txBody>
      </p:sp>
      <p:sp>
        <p:nvSpPr>
          <p:cNvPr id="4" name="Date Placeholder 3"/>
          <p:cNvSpPr>
            <a:spLocks noGrp="1"/>
          </p:cNvSpPr>
          <p:nvPr>
            <p:ph type="dt" sz="half" idx="10"/>
          </p:nvPr>
        </p:nvSpPr>
        <p:spPr>
          <a:xfrm>
            <a:off x="542493" y="6165304"/>
            <a:ext cx="2133600" cy="365125"/>
          </a:xfrm>
          <a:prstGeom prst="rect">
            <a:avLst/>
          </a:prstGeom>
        </p:spPr>
        <p:txBody>
          <a:bodyPr/>
          <a:lstStyle>
            <a:lvl1pPr>
              <a:defRPr sz="1200">
                <a:solidFill>
                  <a:schemeClr val="bg1"/>
                </a:solidFill>
              </a:defRPr>
            </a:lvl1pPr>
          </a:lstStyle>
          <a:p>
            <a:endParaRPr lang="en-US" dirty="0"/>
          </a:p>
        </p:txBody>
      </p:sp>
      <p:sp>
        <p:nvSpPr>
          <p:cNvPr id="9" name="TextBox 8"/>
          <p:cNvSpPr txBox="1"/>
          <p:nvPr userDrawn="1"/>
        </p:nvSpPr>
        <p:spPr>
          <a:xfrm>
            <a:off x="101360" y="4191414"/>
            <a:ext cx="184666" cy="369332"/>
          </a:xfrm>
          <a:prstGeom prst="rect">
            <a:avLst/>
          </a:prstGeom>
          <a:noFill/>
        </p:spPr>
        <p:txBody>
          <a:bodyPr wrap="none" rtlCol="0">
            <a:spAutoFit/>
          </a:bodyPr>
          <a:lstStyle/>
          <a:p>
            <a:endParaRPr lang="en-US" dirty="0"/>
          </a:p>
        </p:txBody>
      </p:sp>
      <p:sp>
        <p:nvSpPr>
          <p:cNvPr id="10" name="Content Placeholder 2"/>
          <p:cNvSpPr>
            <a:spLocks noGrp="1"/>
          </p:cNvSpPr>
          <p:nvPr>
            <p:ph sz="half" idx="1" hasCustomPrompt="1"/>
          </p:nvPr>
        </p:nvSpPr>
        <p:spPr>
          <a:xfrm>
            <a:off x="4648200" y="1052737"/>
            <a:ext cx="3956248" cy="42484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1"/>
            <a:r>
              <a:rPr lang="nb-NO" dirty="0"/>
              <a:t>Second </a:t>
            </a:r>
            <a:r>
              <a:rPr lang="nb-NO" dirty="0" err="1"/>
              <a:t>level</a:t>
            </a:r>
            <a:endParaRPr lang="nb-NO" dirty="0"/>
          </a:p>
          <a:p>
            <a:pPr lvl="2"/>
            <a:r>
              <a:rPr lang="nb-NO" dirty="0"/>
              <a:t>Third </a:t>
            </a:r>
            <a:r>
              <a:rPr lang="nb-NO" dirty="0" err="1"/>
              <a:t>level</a:t>
            </a:r>
            <a:endParaRPr lang="nb-NO" dirty="0"/>
          </a:p>
          <a:p>
            <a:pPr lvl="3"/>
            <a:r>
              <a:rPr lang="nb-NO" dirty="0" err="1"/>
              <a:t>Fourth</a:t>
            </a:r>
            <a:r>
              <a:rPr lang="nb-NO" dirty="0"/>
              <a:t> </a:t>
            </a:r>
            <a:r>
              <a:rPr lang="nb-NO" dirty="0" err="1"/>
              <a:t>level</a:t>
            </a:r>
            <a:endParaRPr lang="nb-NO" dirty="0"/>
          </a:p>
          <a:p>
            <a:pPr lvl="4"/>
            <a:r>
              <a:rPr lang="nb-NO" dirty="0"/>
              <a:t>Fifth </a:t>
            </a:r>
            <a:r>
              <a:rPr lang="nb-NO" dirty="0" err="1"/>
              <a:t>level</a:t>
            </a:r>
            <a:endParaRPr lang="en-US" dirty="0"/>
          </a:p>
        </p:txBody>
      </p:sp>
    </p:spTree>
    <p:extLst>
      <p:ext uri="{BB962C8B-B14F-4D97-AF65-F5344CB8AC3E}">
        <p14:creationId xmlns:p14="http://schemas.microsoft.com/office/powerpoint/2010/main" val="37038396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9552" y="1600200"/>
            <a:ext cx="8064896"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6557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539552" y="1600200"/>
            <a:ext cx="8064896" cy="4525963"/>
          </a:xfrm>
        </p:spPr>
        <p:txBody>
          <a:bodyPr numCol="2" spcCol="360000">
            <a:normAutofit/>
          </a:bodyPr>
          <a:lstStyle>
            <a:lvl1pPr marL="0" indent="0">
              <a:buNone/>
              <a:defRPr sz="1200" baseline="0"/>
            </a:lvl1pPr>
          </a:lstStyle>
          <a:p>
            <a:pPr lvl="0"/>
            <a:r>
              <a:rPr lang="nb-NO" dirty="0"/>
              <a:t>Mengdetekst over 2 kolonner</a:t>
            </a:r>
            <a:endParaRPr lang="en-US" dirty="0"/>
          </a:p>
        </p:txBody>
      </p:sp>
    </p:spTree>
    <p:extLst>
      <p:ext uri="{BB962C8B-B14F-4D97-AF65-F5344CB8AC3E}">
        <p14:creationId xmlns:p14="http://schemas.microsoft.com/office/powerpoint/2010/main" val="41336371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47248" cy="1143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648200" y="1600200"/>
            <a:ext cx="395624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1600200"/>
            <a:ext cx="395624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909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11184739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9646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8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1816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a:xfrm>
            <a:off x="539552" y="1600200"/>
            <a:ext cx="8064896" cy="4525963"/>
          </a:xfrm>
        </p:spPr>
        <p:txBody>
          <a:bodyPr numCol="2" spcCol="360000">
            <a:normAutofit/>
          </a:bodyPr>
          <a:lstStyle>
            <a:lvl1pPr marL="0" indent="0">
              <a:buNone/>
              <a:defRPr sz="1200" baseline="0"/>
            </a:lvl1pPr>
          </a:lstStyle>
          <a:p>
            <a:pPr lvl="0"/>
            <a:r>
              <a:rPr lang="nb-NO" dirty="0"/>
              <a:t>Mengdetekst over 2 kolonner</a:t>
            </a:r>
            <a:endParaRPr lang="en-US" dirty="0"/>
          </a:p>
        </p:txBody>
      </p:sp>
      <p:sp>
        <p:nvSpPr>
          <p:cNvPr id="4" name="Slide Number Placeholder 4"/>
          <p:cNvSpPr>
            <a:spLocks noGrp="1"/>
          </p:cNvSpPr>
          <p:nvPr>
            <p:ph type="sldNum" sz="quarter" idx="12"/>
          </p:nvPr>
        </p:nvSpPr>
        <p:spPr>
          <a:xfrm>
            <a:off x="539552" y="6308725"/>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699033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47248" cy="1143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648200" y="1600200"/>
            <a:ext cx="3956248" cy="4525963"/>
          </a:xfrm>
        </p:spPr>
        <p:txBody>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 y="1600200"/>
            <a:ext cx="3956248" cy="4525963"/>
          </a:xfrm>
        </p:spPr>
        <p:txBody>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2478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539552" y="6356349"/>
            <a:ext cx="2133600" cy="365125"/>
          </a:xfrm>
          <a:prstGeom prst="rect">
            <a:avLst/>
          </a:prstGeom>
        </p:spPr>
        <p:txBody>
          <a:bodyPr/>
          <a:lstStyle/>
          <a:p>
            <a:fld id="{7C909793-4C29-CA47-B92F-AA2CB441F898}" type="slidenum">
              <a:rPr lang="en-US" smtClean="0"/>
              <a:t>‹#›</a:t>
            </a:fld>
            <a:endParaRPr lang="en-US"/>
          </a:p>
        </p:txBody>
      </p:sp>
    </p:spTree>
    <p:extLst>
      <p:ext uri="{BB962C8B-B14F-4D97-AF65-F5344CB8AC3E}">
        <p14:creationId xmlns:p14="http://schemas.microsoft.com/office/powerpoint/2010/main" val="2116435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948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8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49735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2.emf"/><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2.emf"/><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2.emf"/><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2.emf"/><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552" y="274638"/>
            <a:ext cx="8064896"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39552" y="1600200"/>
            <a:ext cx="8064896"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0" y="0"/>
            <a:ext cx="177800" cy="6869706"/>
          </a:xfrm>
          <a:prstGeom prst="rect">
            <a:avLst/>
          </a:prstGeom>
        </p:spPr>
      </p:pic>
      <p:pic>
        <p:nvPicPr>
          <p:cNvPr id="8" name="Picture 7"/>
          <p:cNvPicPr>
            <a:picLocks noChangeAspect="1"/>
          </p:cNvPicPr>
          <p:nvPr userDrawn="1"/>
        </p:nvPicPr>
        <p:blipFill>
          <a:blip r:embed="rId14"/>
          <a:stretch>
            <a:fillRect/>
          </a:stretch>
        </p:blipFill>
        <p:spPr>
          <a:xfrm>
            <a:off x="7715448" y="6185930"/>
            <a:ext cx="889000" cy="228600"/>
          </a:xfrm>
          <a:prstGeom prst="rect">
            <a:avLst/>
          </a:prstGeom>
        </p:spPr>
      </p:pic>
      <p:sp>
        <p:nvSpPr>
          <p:cNvPr id="14" name="Date Placeholder 3"/>
          <p:cNvSpPr>
            <a:spLocks noGrp="1"/>
          </p:cNvSpPr>
          <p:nvPr>
            <p:ph type="dt" sz="half" idx="2"/>
          </p:nvPr>
        </p:nvSpPr>
        <p:spPr>
          <a:xfrm>
            <a:off x="542493" y="6165304"/>
            <a:ext cx="2133600" cy="365125"/>
          </a:xfrm>
          <a:prstGeom prst="rect">
            <a:avLst/>
          </a:prstGeom>
        </p:spPr>
        <p:txBody>
          <a:bodyPr/>
          <a:lstStyle>
            <a:lvl1pPr>
              <a:defRPr sz="1200"/>
            </a:lvl1pPr>
          </a:lstStyle>
          <a:p>
            <a:endParaRPr lang="en-US" dirty="0"/>
          </a:p>
        </p:txBody>
      </p:sp>
    </p:spTree>
    <p:extLst>
      <p:ext uri="{BB962C8B-B14F-4D97-AF65-F5344CB8AC3E}">
        <p14:creationId xmlns:p14="http://schemas.microsoft.com/office/powerpoint/2010/main" val="1530429224"/>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0" r:id="rId3"/>
    <p:sldLayoutId id="2147483650" r:id="rId4"/>
    <p:sldLayoutId id="2147483661" r:id="rId5"/>
    <p:sldLayoutId id="2147483652" r:id="rId6"/>
    <p:sldLayoutId id="2147483654" r:id="rId7"/>
    <p:sldLayoutId id="2147483655" r:id="rId8"/>
    <p:sldLayoutId id="2147483657" r:id="rId9"/>
    <p:sldLayoutId id="2147483703" r:id="rId10"/>
    <p:sldLayoutId id="2147483704" r:id="rId11"/>
  </p:sldLayoutIdLst>
  <p:hf hdr="0" ftr="0" dt="0"/>
  <p:txStyles>
    <p:titleStyle>
      <a:lvl1pPr algn="l" defTabSz="457200" rtl="0" eaLnBrk="1" latinLnBrk="0" hangingPunct="1">
        <a:spcBef>
          <a:spcPct val="0"/>
        </a:spcBef>
        <a:buNone/>
        <a:defRPr sz="36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800" kern="1200">
          <a:solidFill>
            <a:schemeClr val="tx1"/>
          </a:solidFill>
          <a:latin typeface="+mj-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j-lt"/>
          <a:ea typeface="+mn-ea"/>
          <a:cs typeface="+mn-cs"/>
        </a:defRPr>
      </a:lvl2pPr>
      <a:lvl3pPr marL="914400" indent="0" algn="l" defTabSz="457200" rtl="0" eaLnBrk="1" latinLnBrk="0" hangingPunct="1">
        <a:spcBef>
          <a:spcPct val="20000"/>
        </a:spcBef>
        <a:buFont typeface="Arial"/>
        <a:buNone/>
        <a:defRPr sz="1800" kern="1200">
          <a:solidFill>
            <a:schemeClr val="tx1"/>
          </a:solidFill>
          <a:latin typeface="+mj-lt"/>
          <a:ea typeface="+mn-ea"/>
          <a:cs typeface="+mn-cs"/>
        </a:defRPr>
      </a:lvl3pPr>
      <a:lvl4pPr marL="1371600" indent="0" algn="l" defTabSz="457200" rtl="0" eaLnBrk="1" latinLnBrk="0" hangingPunct="1">
        <a:spcBef>
          <a:spcPct val="20000"/>
        </a:spcBef>
        <a:buFont typeface="Arial"/>
        <a:buNone/>
        <a:defRPr sz="1200" kern="1200">
          <a:solidFill>
            <a:schemeClr val="tx1"/>
          </a:solidFill>
          <a:latin typeface="+mj-lt"/>
          <a:ea typeface="+mn-ea"/>
          <a:cs typeface="+mn-cs"/>
        </a:defRPr>
      </a:lvl4pPr>
      <a:lvl5pPr marL="1828800" indent="0" algn="l" defTabSz="457200" rtl="0" eaLnBrk="1" latinLnBrk="0" hangingPunct="1">
        <a:spcBef>
          <a:spcPct val="20000"/>
        </a:spcBef>
        <a:buFont typeface="Arial"/>
        <a:buNone/>
        <a:defRPr sz="12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552" y="274638"/>
            <a:ext cx="8064896"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39552" y="1600200"/>
            <a:ext cx="8064896"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11"/>
          <a:stretch>
            <a:fillRect/>
          </a:stretch>
        </p:blipFill>
        <p:spPr>
          <a:xfrm>
            <a:off x="7715448" y="6185930"/>
            <a:ext cx="889000" cy="228600"/>
          </a:xfrm>
          <a:prstGeom prst="rect">
            <a:avLst/>
          </a:prstGeom>
        </p:spPr>
      </p:pic>
      <p:sp>
        <p:nvSpPr>
          <p:cNvPr id="14" name="Date Placeholder 3"/>
          <p:cNvSpPr>
            <a:spLocks noGrp="1"/>
          </p:cNvSpPr>
          <p:nvPr>
            <p:ph type="dt" sz="half" idx="2"/>
          </p:nvPr>
        </p:nvSpPr>
        <p:spPr>
          <a:xfrm>
            <a:off x="542493" y="6165304"/>
            <a:ext cx="2133600" cy="365125"/>
          </a:xfrm>
          <a:prstGeom prst="rect">
            <a:avLst/>
          </a:prstGeom>
        </p:spPr>
        <p:txBody>
          <a:bodyPr/>
          <a:lstStyle>
            <a:lvl1pPr>
              <a:defRPr sz="1200"/>
            </a:lvl1pPr>
          </a:lstStyle>
          <a:p>
            <a:endParaRPr lang="en-US" dirty="0"/>
          </a:p>
        </p:txBody>
      </p:sp>
      <p:sp>
        <p:nvSpPr>
          <p:cNvPr id="4" name="Rectangle 3"/>
          <p:cNvSpPr/>
          <p:nvPr userDrawn="1"/>
        </p:nvSpPr>
        <p:spPr>
          <a:xfrm>
            <a:off x="0" y="0"/>
            <a:ext cx="179512" cy="6858000"/>
          </a:xfrm>
          <a:prstGeom prst="rect">
            <a:avLst/>
          </a:prstGeom>
          <a:gradFill flip="none" rotWithShape="1">
            <a:gsLst>
              <a:gs pos="100000">
                <a:schemeClr val="accent2"/>
              </a:gs>
              <a:gs pos="0">
                <a:schemeClr val="accent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90630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hf hdr="0" ftr="0" dt="0"/>
  <p:txStyles>
    <p:titleStyle>
      <a:lvl1pPr algn="l" defTabSz="457200" rtl="0" eaLnBrk="1" latinLnBrk="0" hangingPunct="1">
        <a:spcBef>
          <a:spcPct val="0"/>
        </a:spcBef>
        <a:buNone/>
        <a:defRPr sz="36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800" kern="1200">
          <a:solidFill>
            <a:schemeClr val="tx1"/>
          </a:solidFill>
          <a:latin typeface="+mj-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j-lt"/>
          <a:ea typeface="+mn-ea"/>
          <a:cs typeface="+mn-cs"/>
        </a:defRPr>
      </a:lvl2pPr>
      <a:lvl3pPr marL="914400" indent="0" algn="l" defTabSz="457200" rtl="0" eaLnBrk="1" latinLnBrk="0" hangingPunct="1">
        <a:spcBef>
          <a:spcPct val="20000"/>
        </a:spcBef>
        <a:buFont typeface="Arial"/>
        <a:buNone/>
        <a:defRPr sz="1800" kern="1200">
          <a:solidFill>
            <a:schemeClr val="tx1"/>
          </a:solidFill>
          <a:latin typeface="+mj-lt"/>
          <a:ea typeface="+mn-ea"/>
          <a:cs typeface="+mn-cs"/>
        </a:defRPr>
      </a:lvl3pPr>
      <a:lvl4pPr marL="1371600" indent="0" algn="l" defTabSz="457200" rtl="0" eaLnBrk="1" latinLnBrk="0" hangingPunct="1">
        <a:spcBef>
          <a:spcPct val="20000"/>
        </a:spcBef>
        <a:buFont typeface="Arial"/>
        <a:buNone/>
        <a:defRPr sz="1200" kern="1200">
          <a:solidFill>
            <a:schemeClr val="tx1"/>
          </a:solidFill>
          <a:latin typeface="+mj-lt"/>
          <a:ea typeface="+mn-ea"/>
          <a:cs typeface="+mn-cs"/>
        </a:defRPr>
      </a:lvl4pPr>
      <a:lvl5pPr marL="1828800" indent="0" algn="l" defTabSz="457200" rtl="0" eaLnBrk="1" latinLnBrk="0" hangingPunct="1">
        <a:spcBef>
          <a:spcPct val="20000"/>
        </a:spcBef>
        <a:buFont typeface="Arial"/>
        <a:buNone/>
        <a:defRPr sz="12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552" y="274638"/>
            <a:ext cx="8064896"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39552" y="1600200"/>
            <a:ext cx="8064896"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11"/>
          <a:stretch>
            <a:fillRect/>
          </a:stretch>
        </p:blipFill>
        <p:spPr>
          <a:xfrm>
            <a:off x="7715448" y="6185930"/>
            <a:ext cx="889000" cy="228600"/>
          </a:xfrm>
          <a:prstGeom prst="rect">
            <a:avLst/>
          </a:prstGeom>
        </p:spPr>
      </p:pic>
      <p:sp>
        <p:nvSpPr>
          <p:cNvPr id="14" name="Date Placeholder 3"/>
          <p:cNvSpPr>
            <a:spLocks noGrp="1"/>
          </p:cNvSpPr>
          <p:nvPr>
            <p:ph type="dt" sz="half" idx="2"/>
          </p:nvPr>
        </p:nvSpPr>
        <p:spPr>
          <a:xfrm>
            <a:off x="542493" y="6165304"/>
            <a:ext cx="2133600" cy="365125"/>
          </a:xfrm>
          <a:prstGeom prst="rect">
            <a:avLst/>
          </a:prstGeom>
        </p:spPr>
        <p:txBody>
          <a:bodyPr/>
          <a:lstStyle>
            <a:lvl1pPr>
              <a:defRPr sz="1200">
                <a:latin typeface="Neuzeit S LT Std Book" panose="00000500000000000000" pitchFamily="50" charset="0"/>
              </a:defRPr>
            </a:lvl1pPr>
          </a:lstStyle>
          <a:p>
            <a:endParaRPr lang="en-US" dirty="0"/>
          </a:p>
        </p:txBody>
      </p:sp>
      <p:sp>
        <p:nvSpPr>
          <p:cNvPr id="4" name="Rectangle 3"/>
          <p:cNvSpPr/>
          <p:nvPr userDrawn="1"/>
        </p:nvSpPr>
        <p:spPr>
          <a:xfrm>
            <a:off x="0" y="0"/>
            <a:ext cx="179512" cy="6858000"/>
          </a:xfrm>
          <a:prstGeom prst="rect">
            <a:avLst/>
          </a:prstGeom>
          <a:gradFill flip="none" rotWithShape="1">
            <a:gsLst>
              <a:gs pos="0">
                <a:schemeClr val="accent4"/>
              </a:gs>
              <a:gs pos="100000">
                <a:schemeClr val="accent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94311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hf hdr="0" ftr="0" dt="0"/>
  <p:txStyles>
    <p:titleStyle>
      <a:lvl1pPr algn="l" defTabSz="457200" rtl="0" eaLnBrk="1" latinLnBrk="0" hangingPunct="1">
        <a:spcBef>
          <a:spcPct val="0"/>
        </a:spcBef>
        <a:buNone/>
        <a:defRPr sz="36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800" kern="1200">
          <a:solidFill>
            <a:schemeClr val="tx1"/>
          </a:solidFill>
          <a:latin typeface="+mj-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j-lt"/>
          <a:ea typeface="+mn-ea"/>
          <a:cs typeface="+mn-cs"/>
        </a:defRPr>
      </a:lvl2pPr>
      <a:lvl3pPr marL="914400" indent="0" algn="l" defTabSz="457200" rtl="0" eaLnBrk="1" latinLnBrk="0" hangingPunct="1">
        <a:spcBef>
          <a:spcPct val="20000"/>
        </a:spcBef>
        <a:buFont typeface="Arial"/>
        <a:buNone/>
        <a:defRPr sz="1800" kern="1200">
          <a:solidFill>
            <a:schemeClr val="tx1"/>
          </a:solidFill>
          <a:latin typeface="+mj-lt"/>
          <a:ea typeface="+mn-ea"/>
          <a:cs typeface="+mn-cs"/>
        </a:defRPr>
      </a:lvl3pPr>
      <a:lvl4pPr marL="1371600" indent="0" algn="l" defTabSz="457200" rtl="0" eaLnBrk="1" latinLnBrk="0" hangingPunct="1">
        <a:spcBef>
          <a:spcPct val="20000"/>
        </a:spcBef>
        <a:buFont typeface="Arial"/>
        <a:buNone/>
        <a:defRPr sz="1200" kern="1200">
          <a:solidFill>
            <a:schemeClr val="tx1"/>
          </a:solidFill>
          <a:latin typeface="+mj-lt"/>
          <a:ea typeface="+mn-ea"/>
          <a:cs typeface="+mn-cs"/>
        </a:defRPr>
      </a:lvl4pPr>
      <a:lvl5pPr marL="1828800" indent="0" algn="l" defTabSz="457200" rtl="0" eaLnBrk="1" latinLnBrk="0" hangingPunct="1">
        <a:spcBef>
          <a:spcPct val="20000"/>
        </a:spcBef>
        <a:buFont typeface="Arial"/>
        <a:buNone/>
        <a:defRPr sz="12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552" y="274638"/>
            <a:ext cx="8064896"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39552" y="1600200"/>
            <a:ext cx="8064896"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11"/>
          <a:stretch>
            <a:fillRect/>
          </a:stretch>
        </p:blipFill>
        <p:spPr>
          <a:xfrm>
            <a:off x="7715448" y="6185930"/>
            <a:ext cx="889000" cy="228600"/>
          </a:xfrm>
          <a:prstGeom prst="rect">
            <a:avLst/>
          </a:prstGeom>
        </p:spPr>
      </p:pic>
      <p:sp>
        <p:nvSpPr>
          <p:cNvPr id="14" name="Date Placeholder 3"/>
          <p:cNvSpPr>
            <a:spLocks noGrp="1"/>
          </p:cNvSpPr>
          <p:nvPr>
            <p:ph type="dt" sz="half" idx="2"/>
          </p:nvPr>
        </p:nvSpPr>
        <p:spPr>
          <a:xfrm>
            <a:off x="542493" y="6165304"/>
            <a:ext cx="2133600" cy="365125"/>
          </a:xfrm>
          <a:prstGeom prst="rect">
            <a:avLst/>
          </a:prstGeom>
        </p:spPr>
        <p:txBody>
          <a:bodyPr/>
          <a:lstStyle>
            <a:lvl1pPr>
              <a:defRPr sz="1200">
                <a:latin typeface="Neuzeit S LT Std Book" panose="00000500000000000000" pitchFamily="50" charset="0"/>
              </a:defRPr>
            </a:lvl1pPr>
          </a:lstStyle>
          <a:p>
            <a:endParaRPr lang="en-US" dirty="0"/>
          </a:p>
        </p:txBody>
      </p:sp>
      <p:sp>
        <p:nvSpPr>
          <p:cNvPr id="4" name="Rectangle 3"/>
          <p:cNvSpPr/>
          <p:nvPr userDrawn="1"/>
        </p:nvSpPr>
        <p:spPr>
          <a:xfrm>
            <a:off x="0" y="0"/>
            <a:ext cx="179512" cy="6858000"/>
          </a:xfrm>
          <a:prstGeom prst="rect">
            <a:avLst/>
          </a:prstGeom>
          <a:gradFill flip="none" rotWithShape="1">
            <a:gsLst>
              <a:gs pos="100000">
                <a:schemeClr val="accent4"/>
              </a:gs>
              <a:gs pos="0">
                <a:schemeClr val="accent5"/>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68496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lvl1pPr algn="l" defTabSz="457200" rtl="0" eaLnBrk="1" latinLnBrk="0" hangingPunct="1">
        <a:spcBef>
          <a:spcPct val="0"/>
        </a:spcBef>
        <a:buNone/>
        <a:defRPr sz="36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800" kern="1200">
          <a:solidFill>
            <a:schemeClr val="tx1"/>
          </a:solidFill>
          <a:latin typeface="+mj-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j-lt"/>
          <a:ea typeface="+mn-ea"/>
          <a:cs typeface="+mn-cs"/>
        </a:defRPr>
      </a:lvl2pPr>
      <a:lvl3pPr marL="914400" indent="0" algn="l" defTabSz="457200" rtl="0" eaLnBrk="1" latinLnBrk="0" hangingPunct="1">
        <a:spcBef>
          <a:spcPct val="20000"/>
        </a:spcBef>
        <a:buFont typeface="Arial"/>
        <a:buNone/>
        <a:defRPr sz="1800" kern="1200">
          <a:solidFill>
            <a:schemeClr val="tx1"/>
          </a:solidFill>
          <a:latin typeface="+mj-lt"/>
          <a:ea typeface="+mn-ea"/>
          <a:cs typeface="+mn-cs"/>
        </a:defRPr>
      </a:lvl3pPr>
      <a:lvl4pPr marL="1371600" indent="0" algn="l" defTabSz="457200" rtl="0" eaLnBrk="1" latinLnBrk="0" hangingPunct="1">
        <a:spcBef>
          <a:spcPct val="20000"/>
        </a:spcBef>
        <a:buFont typeface="Arial"/>
        <a:buNone/>
        <a:defRPr sz="1200" kern="1200">
          <a:solidFill>
            <a:schemeClr val="tx1"/>
          </a:solidFill>
          <a:latin typeface="+mj-lt"/>
          <a:ea typeface="+mn-ea"/>
          <a:cs typeface="+mn-cs"/>
        </a:defRPr>
      </a:lvl4pPr>
      <a:lvl5pPr marL="1828800" indent="0" algn="l" defTabSz="457200" rtl="0" eaLnBrk="1" latinLnBrk="0" hangingPunct="1">
        <a:spcBef>
          <a:spcPct val="20000"/>
        </a:spcBef>
        <a:buFont typeface="Arial"/>
        <a:buNone/>
        <a:defRPr sz="12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552" y="274638"/>
            <a:ext cx="8064896"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39552" y="1600200"/>
            <a:ext cx="8064896"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11"/>
          <a:stretch>
            <a:fillRect/>
          </a:stretch>
        </p:blipFill>
        <p:spPr>
          <a:xfrm>
            <a:off x="7715448" y="6185930"/>
            <a:ext cx="889000" cy="228600"/>
          </a:xfrm>
          <a:prstGeom prst="rect">
            <a:avLst/>
          </a:prstGeom>
        </p:spPr>
      </p:pic>
      <p:sp>
        <p:nvSpPr>
          <p:cNvPr id="14" name="Date Placeholder 3"/>
          <p:cNvSpPr>
            <a:spLocks noGrp="1"/>
          </p:cNvSpPr>
          <p:nvPr>
            <p:ph type="dt" sz="half" idx="2"/>
          </p:nvPr>
        </p:nvSpPr>
        <p:spPr>
          <a:xfrm>
            <a:off x="542493" y="6165304"/>
            <a:ext cx="2133600" cy="365125"/>
          </a:xfrm>
          <a:prstGeom prst="rect">
            <a:avLst/>
          </a:prstGeom>
        </p:spPr>
        <p:txBody>
          <a:bodyPr/>
          <a:lstStyle>
            <a:lvl1pPr>
              <a:defRPr sz="1200">
                <a:latin typeface="Neuzeit S LT Std Book" panose="00000500000000000000" pitchFamily="50" charset="0"/>
              </a:defRPr>
            </a:lvl1pPr>
          </a:lstStyle>
          <a:p>
            <a:endParaRPr lang="en-US" dirty="0"/>
          </a:p>
        </p:txBody>
      </p:sp>
      <p:sp>
        <p:nvSpPr>
          <p:cNvPr id="4" name="Rectangle 3"/>
          <p:cNvSpPr/>
          <p:nvPr userDrawn="1"/>
        </p:nvSpPr>
        <p:spPr>
          <a:xfrm>
            <a:off x="0" y="0"/>
            <a:ext cx="179512" cy="6858000"/>
          </a:xfrm>
          <a:prstGeom prst="rect">
            <a:avLst/>
          </a:prstGeom>
          <a:gradFill flip="none" rotWithShape="1">
            <a:gsLst>
              <a:gs pos="0">
                <a:schemeClr val="accent1"/>
              </a:gs>
              <a:gs pos="100000">
                <a:schemeClr val="accent5"/>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12203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p:hf hdr="0" ftr="0" dt="0"/>
  <p:txStyles>
    <p:titleStyle>
      <a:lvl1pPr algn="l" defTabSz="457200" rtl="0" eaLnBrk="1" latinLnBrk="0" hangingPunct="1">
        <a:spcBef>
          <a:spcPct val="0"/>
        </a:spcBef>
        <a:buNone/>
        <a:defRPr sz="36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2800" kern="1200">
          <a:solidFill>
            <a:schemeClr val="tx1"/>
          </a:solidFill>
          <a:latin typeface="+mj-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j-lt"/>
          <a:ea typeface="+mn-ea"/>
          <a:cs typeface="+mn-cs"/>
        </a:defRPr>
      </a:lvl2pPr>
      <a:lvl3pPr marL="914400" indent="0" algn="l" defTabSz="457200" rtl="0" eaLnBrk="1" latinLnBrk="0" hangingPunct="1">
        <a:spcBef>
          <a:spcPct val="20000"/>
        </a:spcBef>
        <a:buFont typeface="Arial"/>
        <a:buNone/>
        <a:defRPr sz="1800" kern="1200">
          <a:solidFill>
            <a:schemeClr val="tx1"/>
          </a:solidFill>
          <a:latin typeface="+mj-lt"/>
          <a:ea typeface="+mn-ea"/>
          <a:cs typeface="+mn-cs"/>
        </a:defRPr>
      </a:lvl3pPr>
      <a:lvl4pPr marL="1371600" indent="0" algn="l" defTabSz="457200" rtl="0" eaLnBrk="1" latinLnBrk="0" hangingPunct="1">
        <a:spcBef>
          <a:spcPct val="20000"/>
        </a:spcBef>
        <a:buFont typeface="Arial"/>
        <a:buNone/>
        <a:defRPr sz="1200" kern="1200">
          <a:solidFill>
            <a:schemeClr val="tx1"/>
          </a:solidFill>
          <a:latin typeface="+mj-lt"/>
          <a:ea typeface="+mn-ea"/>
          <a:cs typeface="+mn-cs"/>
        </a:defRPr>
      </a:lvl4pPr>
      <a:lvl5pPr marL="1828800" indent="0" algn="l" defTabSz="457200" rtl="0" eaLnBrk="1" latinLnBrk="0" hangingPunct="1">
        <a:spcBef>
          <a:spcPct val="20000"/>
        </a:spcBef>
        <a:buFont typeface="Arial"/>
        <a:buNone/>
        <a:defRPr sz="12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crosoft/CNTK/wiki/CNTK-on-Azure"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github.com/Microsoft/CNTK/wiki/CNTK-Docker-Container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ntk1bitsgd.codeplex.com/SourceControl/latest#LICENSE-GENERAL.md"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cntk1bitsgd.codeplex.com/SourceControl/latest#LICENSE-NON-COMMERCIAL.m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CNTK/wiki/Evaluate-a-model-in-an-Azure-WebApi"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icrosoft/CNTK/wiki/Top-level-commands"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CNTK/wiki/SGD-Block"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CNTK/wiki/BS-Expressions"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32.jpeg"/><Relationship Id="rId1" Type="http://schemas.openxmlformats.org/officeDocument/2006/relationships/slideLayout" Target="../slideLayouts/slideLayout4.xml"/><Relationship Id="rId4" Type="http://schemas.openxmlformats.org/officeDocument/2006/relationships/hyperlink" Target="https://cntk.ai/"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esciencegroup.com/2016/02/08/tensorflow-meets-microsofts-cntk/" TargetMode="External"/><Relationship Id="rId2" Type="http://schemas.openxmlformats.org/officeDocument/2006/relationships/hyperlink" Target="https://github.com/Microsoft/CNTK/wiki/KDD-2016-Tutorial" TargetMode="External"/><Relationship Id="rId1" Type="http://schemas.openxmlformats.org/officeDocument/2006/relationships/slideLayout" Target="../slideLayouts/slideLayout4.xml"/><Relationship Id="rId4" Type="http://schemas.openxmlformats.org/officeDocument/2006/relationships/hyperlink" Target="http://research.microsoft.com/en-us/um/people/dongyu/CNTK-Tutorial-NIPS2015.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51921" y="2144831"/>
            <a:ext cx="4932320" cy="923330"/>
          </a:xfrm>
        </p:spPr>
        <p:txBody>
          <a:bodyPr/>
          <a:lstStyle/>
          <a:p>
            <a:r>
              <a:rPr lang="en-US"/>
              <a:t>CNTK meets TensorFlow</a:t>
            </a: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581" y="1860463"/>
            <a:ext cx="3261783" cy="3258304"/>
          </a:xfrm>
          <a:prstGeom prst="rect">
            <a:avLst/>
          </a:prstGeom>
        </p:spPr>
      </p:pic>
      <p:sp>
        <p:nvSpPr>
          <p:cNvPr id="4" name="Subtitle 3"/>
          <p:cNvSpPr>
            <a:spLocks noGrp="1"/>
          </p:cNvSpPr>
          <p:nvPr>
            <p:ph type="subTitle" idx="1"/>
          </p:nvPr>
        </p:nvSpPr>
        <p:spPr>
          <a:xfrm>
            <a:off x="4139952" y="3489615"/>
            <a:ext cx="3548117" cy="663515"/>
          </a:xfrm>
        </p:spPr>
        <p:txBody>
          <a:bodyPr/>
          <a:lstStyle/>
          <a:p>
            <a:r>
              <a:rPr lang="nb-NO"/>
              <a:t>Natalia An@ Inmeta</a:t>
            </a:r>
          </a:p>
          <a:p>
            <a:r>
              <a:rPr lang="nb-NO"/>
              <a:t>Alexander Vaagan @ Inmeta</a:t>
            </a:r>
            <a:endParaRPr lang="nb-NO" dirty="0"/>
          </a:p>
        </p:txBody>
      </p:sp>
    </p:spTree>
    <p:extLst>
      <p:ext uri="{BB962C8B-B14F-4D97-AF65-F5344CB8AC3E}">
        <p14:creationId xmlns:p14="http://schemas.microsoft.com/office/powerpoint/2010/main" val="4045230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a:t>CNTK : about</a:t>
            </a:r>
            <a:endParaRPr lang="nb-NO" dirty="0"/>
          </a:p>
        </p:txBody>
      </p:sp>
      <p:sp>
        <p:nvSpPr>
          <p:cNvPr id="5" name="Content Placeholder 4"/>
          <p:cNvSpPr>
            <a:spLocks noGrp="1"/>
          </p:cNvSpPr>
          <p:nvPr>
            <p:ph idx="1"/>
          </p:nvPr>
        </p:nvSpPr>
        <p:spPr>
          <a:xfrm>
            <a:off x="539552" y="1196752"/>
            <a:ext cx="8064896" cy="4896544"/>
          </a:xfrm>
        </p:spPr>
        <p:txBody>
          <a:bodyPr>
            <a:noAutofit/>
          </a:bodyPr>
          <a:lstStyle/>
          <a:p>
            <a:pPr fontAlgn="ctr"/>
            <a:r>
              <a:rPr lang="en-US" sz="2400">
                <a:latin typeface="+mn-lt"/>
              </a:rPr>
              <a:t>CNTK is Microsoft’s toolkit for learning and evaluating deep neural networks</a:t>
            </a:r>
          </a:p>
          <a:p>
            <a:pPr fontAlgn="ctr"/>
            <a:endParaRPr lang="en-US" sz="2000">
              <a:latin typeface="+mn-lt"/>
            </a:endParaRPr>
          </a:p>
          <a:p>
            <a:pPr marL="800100" lvl="1" indent="-342900" fontAlgn="ctr">
              <a:buFont typeface="Wingdings" panose="05000000000000000000" pitchFamily="2" charset="2"/>
              <a:buChar char="ü"/>
            </a:pPr>
            <a:r>
              <a:rPr lang="en-US" sz="2000" b="1"/>
              <a:t>open-source</a:t>
            </a:r>
          </a:p>
          <a:p>
            <a:pPr marL="800100" lvl="1" indent="-342900" fontAlgn="ctr">
              <a:buFont typeface="Wingdings" panose="05000000000000000000" pitchFamily="2" charset="2"/>
              <a:buChar char="ü"/>
            </a:pPr>
            <a:r>
              <a:rPr lang="en-US" sz="2000" b="1"/>
              <a:t>cross-platform (Linux, Windows, docker, cuDNN5, .Net)</a:t>
            </a:r>
          </a:p>
          <a:p>
            <a:pPr marL="800100" lvl="1" indent="-342900" fontAlgn="ctr">
              <a:buFont typeface="Wingdings" panose="05000000000000000000" pitchFamily="2" charset="2"/>
              <a:buChar char="ü"/>
            </a:pPr>
            <a:r>
              <a:rPr lang="en-US" sz="2000" b="1"/>
              <a:t>production-ready</a:t>
            </a:r>
          </a:p>
          <a:p>
            <a:pPr marL="800100" lvl="1" indent="-342900" fontAlgn="ctr">
              <a:buFont typeface="Wingdings" panose="05000000000000000000" pitchFamily="2" charset="2"/>
              <a:buChar char="ü"/>
            </a:pPr>
            <a:r>
              <a:rPr lang="en-US" sz="2000" b="1"/>
              <a:t>scales to multi-GPU/multi-server</a:t>
            </a:r>
            <a:endParaRPr lang="nb-NO" sz="2000" b="1"/>
          </a:p>
          <a:p>
            <a:pPr fontAlgn="ctr"/>
            <a:endParaRPr lang="en-US" sz="2000"/>
          </a:p>
          <a:p>
            <a:pPr fontAlgn="ctr"/>
            <a:endParaRPr lang="en-US" sz="2000"/>
          </a:p>
          <a:p>
            <a:pPr marL="914400" lvl="1" indent="-457200">
              <a:buFont typeface="Wingdings" panose="05000000000000000000" pitchFamily="2" charset="2"/>
              <a:buChar char="ü"/>
            </a:pPr>
            <a:r>
              <a:rPr lang="en-US" sz="2400" b="1"/>
              <a:t>available in </a:t>
            </a:r>
            <a:r>
              <a:rPr lang="en-US" sz="2400" b="1">
                <a:hlinkClick r:id="rId3"/>
              </a:rPr>
              <a:t>Azure Data Science VM</a:t>
            </a:r>
            <a:endParaRPr lang="en-US" sz="2400" b="1"/>
          </a:p>
          <a:p>
            <a:pPr marL="914400" lvl="1" indent="-457200">
              <a:buFont typeface="Wingdings" panose="05000000000000000000" pitchFamily="2" charset="2"/>
              <a:buChar char="ü"/>
            </a:pPr>
            <a:r>
              <a:rPr lang="en-US" sz="2400" b="1"/>
              <a:t>available as </a:t>
            </a:r>
            <a:r>
              <a:rPr lang="en-US" sz="2400" b="1">
                <a:hlinkClick r:id="rId4"/>
              </a:rPr>
              <a:t>Docker Container</a:t>
            </a:r>
            <a:endParaRPr lang="en-US" sz="2400" b="1"/>
          </a:p>
          <a:p>
            <a:pPr fontAlgn="ctr"/>
            <a:endParaRPr lang="en-US" sz="2000"/>
          </a:p>
          <a:p>
            <a:pPr marL="342900" indent="-342900" fontAlgn="ctr">
              <a:buFont typeface="Arial" panose="020B0604020202020204" pitchFamily="34" charset="0"/>
              <a:buChar char="•"/>
            </a:pPr>
            <a:endParaRPr lang="en-US" sz="2000">
              <a:latin typeface="+mn-lt"/>
            </a:endParaRPr>
          </a:p>
        </p:txBody>
      </p:sp>
    </p:spTree>
    <p:extLst>
      <p:ext uri="{BB962C8B-B14F-4D97-AF65-F5344CB8AC3E}">
        <p14:creationId xmlns:p14="http://schemas.microsoft.com/office/powerpoint/2010/main" val="790187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…few words about licensing</a:t>
            </a:r>
          </a:p>
        </p:txBody>
      </p:sp>
      <p:sp>
        <p:nvSpPr>
          <p:cNvPr id="3" name="Content Placeholder 2"/>
          <p:cNvSpPr>
            <a:spLocks noGrp="1"/>
          </p:cNvSpPr>
          <p:nvPr>
            <p:ph idx="1"/>
          </p:nvPr>
        </p:nvSpPr>
        <p:spPr/>
        <p:txBody>
          <a:bodyPr>
            <a:normAutofit fontScale="62500" lnSpcReduction="20000"/>
          </a:bodyPr>
          <a:lstStyle/>
          <a:p>
            <a:r>
              <a:rPr lang="nb-NO" sz="3800"/>
              <a:t>CNTK license</a:t>
            </a:r>
          </a:p>
          <a:p>
            <a:pPr lvl="1"/>
            <a:r>
              <a:rPr lang="en-US" sz="2300" i="1"/>
              <a:t>…free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a:t>
            </a:r>
            <a:endParaRPr lang="nb-NO" sz="2300" i="1"/>
          </a:p>
          <a:p>
            <a:r>
              <a:rPr lang="nb-NO" sz="3800"/>
              <a:t>CNTK 1-bit SGD license</a:t>
            </a:r>
          </a:p>
          <a:p>
            <a:pPr marL="457200" indent="-457200">
              <a:buFont typeface="Wingdings" panose="05000000000000000000" pitchFamily="2" charset="2"/>
              <a:buChar char="ü"/>
            </a:pPr>
            <a:r>
              <a:rPr lang="nb-NO" sz="3200">
                <a:hlinkClick r:id="rId3"/>
              </a:rPr>
              <a:t>general</a:t>
            </a:r>
            <a:endParaRPr lang="nb-NO" sz="3200"/>
          </a:p>
          <a:p>
            <a:pPr lvl="1" fontAlgn="base"/>
            <a:r>
              <a:rPr lang="en-US" sz="2300" i="1"/>
              <a:t>You may not use the software with other software that has similar functions to, or similar purposes as, CNTK; modify the software to work with other software that has similar functions to, or similar purposes as, CNTK; work around any technical limitations in the software; distribute the software or publish the software for others to copy in source code form; reverse engineer, decompile or disassemble the software, except and only to the extent that applicable law expressly permits, despite this limitation; make copies of the software other than as specified in this agreement or allowed by applicable law, despite this limitation; rent, lease or lend the software.</a:t>
            </a:r>
            <a:endParaRPr lang="nb-NO" sz="2300"/>
          </a:p>
          <a:p>
            <a:pPr marL="457200" indent="-457200">
              <a:buFont typeface="Wingdings" panose="05000000000000000000" pitchFamily="2" charset="2"/>
              <a:buChar char="ü"/>
            </a:pPr>
            <a:r>
              <a:rPr lang="nb-NO" sz="3200">
                <a:hlinkClick r:id="rId4"/>
              </a:rPr>
              <a:t>non-comercial usage</a:t>
            </a:r>
            <a:endParaRPr lang="nb-NO"/>
          </a:p>
          <a:p>
            <a:pPr lvl="1"/>
            <a:r>
              <a:rPr lang="en-US" sz="2300" i="1"/>
              <a:t>You may not a. alter any copyright, trademark or patent notice in the software; b. use Microsoft’s trademarks in your programs’ names or in a way that suggests your derivative works or modifications come from or are endorsed by Microsoft; c. include the software in malicious, deceptive or unlawful programs;</a:t>
            </a:r>
            <a:endParaRPr lang="nb-NO" sz="2300" i="1"/>
          </a:p>
          <a:p>
            <a:pPr marL="457200" indent="-457200">
              <a:buFont typeface="Arial" panose="020B0604020202020204" pitchFamily="34" charset="0"/>
              <a:buChar char="•"/>
            </a:pPr>
            <a:endParaRPr lang="nb-NO"/>
          </a:p>
        </p:txBody>
      </p:sp>
      <p:sp>
        <p:nvSpPr>
          <p:cNvPr id="4" name="Slide Number Placeholder 3"/>
          <p:cNvSpPr>
            <a:spLocks noGrp="1"/>
          </p:cNvSpPr>
          <p:nvPr>
            <p:ph type="sldNum" sz="quarter" idx="12"/>
          </p:nvPr>
        </p:nvSpPr>
        <p:spPr/>
        <p:txBody>
          <a:bodyPr/>
          <a:lstStyle/>
          <a:p>
            <a:fld id="{7C909793-4C29-CA47-B92F-AA2CB441F898}" type="slidenum">
              <a:rPr lang="en-US" smtClean="0"/>
              <a:t>11</a:t>
            </a:fld>
            <a:endParaRPr lang="en-US"/>
          </a:p>
        </p:txBody>
      </p:sp>
    </p:spTree>
    <p:extLst>
      <p:ext uri="{BB962C8B-B14F-4D97-AF65-F5344CB8AC3E}">
        <p14:creationId xmlns:p14="http://schemas.microsoft.com/office/powerpoint/2010/main" val="985341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CNTK : about</a:t>
            </a:r>
          </a:p>
        </p:txBody>
      </p:sp>
      <p:sp>
        <p:nvSpPr>
          <p:cNvPr id="3" name="Content Placeholder 2"/>
          <p:cNvSpPr>
            <a:spLocks noGrp="1"/>
          </p:cNvSpPr>
          <p:nvPr>
            <p:ph idx="1"/>
          </p:nvPr>
        </p:nvSpPr>
        <p:spPr/>
        <p:txBody>
          <a:bodyPr>
            <a:normAutofit fontScale="85000" lnSpcReduction="20000"/>
          </a:bodyPr>
          <a:lstStyle/>
          <a:p>
            <a:r>
              <a:rPr lang="nb-NO"/>
              <a:t>Modularized - separation of </a:t>
            </a:r>
          </a:p>
          <a:p>
            <a:pPr marL="914400" lvl="1" indent="-457200">
              <a:buFont typeface="Arial" panose="020B0604020202020204" pitchFamily="34" charset="0"/>
              <a:buChar char="•"/>
            </a:pPr>
            <a:r>
              <a:rPr lang="nb-NO"/>
              <a:t>computational networks</a:t>
            </a:r>
          </a:p>
          <a:p>
            <a:pPr marL="914400" lvl="1" indent="-457200">
              <a:buFont typeface="Arial" panose="020B0604020202020204" pitchFamily="34" charset="0"/>
              <a:buChar char="•"/>
            </a:pPr>
            <a:r>
              <a:rPr lang="nb-NO"/>
              <a:t>execution engine</a:t>
            </a:r>
          </a:p>
          <a:p>
            <a:pPr marL="914400" lvl="1" indent="-457200">
              <a:buFont typeface="Arial" panose="020B0604020202020204" pitchFamily="34" charset="0"/>
              <a:buChar char="•"/>
            </a:pPr>
            <a:r>
              <a:rPr lang="nb-NO"/>
              <a:t>learning algorithms</a:t>
            </a:r>
          </a:p>
          <a:p>
            <a:pPr marL="914400" lvl="1" indent="-457200">
              <a:buFont typeface="Arial" panose="020B0604020202020204" pitchFamily="34" charset="0"/>
              <a:buChar char="•"/>
            </a:pPr>
            <a:r>
              <a:rPr lang="nb-NO"/>
              <a:t>model description</a:t>
            </a:r>
          </a:p>
          <a:p>
            <a:pPr marL="914400" lvl="1" indent="-457200">
              <a:buFont typeface="Arial" panose="020B0604020202020204" pitchFamily="34" charset="0"/>
              <a:buChar char="•"/>
            </a:pPr>
            <a:r>
              <a:rPr lang="nb-NO"/>
              <a:t>data readers</a:t>
            </a:r>
          </a:p>
          <a:p>
            <a:endParaRPr lang="nb-NO"/>
          </a:p>
          <a:p>
            <a:r>
              <a:rPr lang="nb-NO"/>
              <a:t>Just like LEGO:</a:t>
            </a:r>
          </a:p>
          <a:p>
            <a:pPr marL="800100" lvl="1" indent="-342900" fontAlgn="ctr">
              <a:buFont typeface="Arial" panose="020B0604020202020204" pitchFamily="34" charset="0"/>
              <a:buChar char="•"/>
            </a:pPr>
            <a:r>
              <a:rPr lang="en-US"/>
              <a:t>compose nearly any complex computational networks from simple building blocks</a:t>
            </a:r>
          </a:p>
          <a:p>
            <a:pPr marL="800100" lvl="1" indent="-342900">
              <a:buFont typeface="Arial" panose="020B0604020202020204" pitchFamily="34" charset="0"/>
              <a:buChar char="•"/>
            </a:pPr>
            <a:r>
              <a:rPr lang="en-US"/>
              <a:t>some algorithms ready to use </a:t>
            </a:r>
            <a:r>
              <a:rPr lang="en-US" sz="2400"/>
              <a:t>(Feed Forward, CNN, RNN, LSTM, Sequence-to-Sequence)</a:t>
            </a:r>
            <a:endParaRPr lang="nb-NO"/>
          </a:p>
        </p:txBody>
      </p:sp>
      <p:sp>
        <p:nvSpPr>
          <p:cNvPr id="4" name="Slide Number Placeholder 3"/>
          <p:cNvSpPr>
            <a:spLocks noGrp="1"/>
          </p:cNvSpPr>
          <p:nvPr>
            <p:ph type="sldNum" sz="quarter" idx="12"/>
          </p:nvPr>
        </p:nvSpPr>
        <p:spPr/>
        <p:txBody>
          <a:bodyPr/>
          <a:lstStyle/>
          <a:p>
            <a:fld id="{7C909793-4C29-CA47-B92F-AA2CB441F898}" type="slidenum">
              <a:rPr lang="en-US" smtClean="0"/>
              <a:t>12</a:t>
            </a:fld>
            <a:endParaRPr lang="en-US"/>
          </a:p>
        </p:txBody>
      </p:sp>
    </p:spTree>
    <p:extLst>
      <p:ext uri="{BB962C8B-B14F-4D97-AF65-F5344CB8AC3E}">
        <p14:creationId xmlns:p14="http://schemas.microsoft.com/office/powerpoint/2010/main" val="3126391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a:t>CNTK : how to use</a:t>
            </a:r>
            <a:endParaRPr lang="nb-NO" dirty="0"/>
          </a:p>
        </p:txBody>
      </p:sp>
      <p:sp>
        <p:nvSpPr>
          <p:cNvPr id="5" name="Content Placeholder 4"/>
          <p:cNvSpPr>
            <a:spLocks noGrp="1"/>
          </p:cNvSpPr>
          <p:nvPr>
            <p:ph idx="1"/>
          </p:nvPr>
        </p:nvSpPr>
        <p:spPr>
          <a:xfrm>
            <a:off x="539552" y="1196752"/>
            <a:ext cx="8064896" cy="4824535"/>
          </a:xfrm>
        </p:spPr>
        <p:txBody>
          <a:bodyPr>
            <a:normAutofit fontScale="92500" lnSpcReduction="10000"/>
          </a:bodyPr>
          <a:lstStyle/>
          <a:p>
            <a:pPr marL="342900" indent="-342900">
              <a:buFont typeface="Arial" panose="020B0604020202020204" pitchFamily="34" charset="0"/>
              <a:buChar char="•"/>
            </a:pPr>
            <a:endParaRPr lang="nb-NO" sz="2400"/>
          </a:p>
          <a:p>
            <a:pPr marL="342900" indent="-342900">
              <a:buFont typeface="Arial" panose="020B0604020202020204" pitchFamily="34" charset="0"/>
              <a:buChar char="•"/>
            </a:pPr>
            <a:endParaRPr lang="nb-NO" sz="2400"/>
          </a:p>
          <a:p>
            <a:pPr marL="342900" indent="-342900">
              <a:buFont typeface="Arial" panose="020B0604020202020204" pitchFamily="34" charset="0"/>
              <a:buChar char="•"/>
            </a:pPr>
            <a:endParaRPr lang="nb-NO" sz="2400">
              <a:latin typeface="+mn-lt"/>
            </a:endParaRPr>
          </a:p>
          <a:p>
            <a:pPr marL="342900" indent="-342900">
              <a:buFont typeface="Arial" panose="020B0604020202020204" pitchFamily="34" charset="0"/>
              <a:buChar char="•"/>
            </a:pPr>
            <a:endParaRPr lang="nb-NO" sz="2400">
              <a:latin typeface="+mn-lt"/>
            </a:endParaRPr>
          </a:p>
          <a:p>
            <a:pPr marL="342900" indent="-342900">
              <a:buFont typeface="Wingdings" panose="05000000000000000000" pitchFamily="2" charset="2"/>
              <a:buChar char="ü"/>
            </a:pPr>
            <a:r>
              <a:rPr lang="en-US" sz="2400" b="1">
                <a:latin typeface="+mn-lt"/>
              </a:rPr>
              <a:t>define network </a:t>
            </a:r>
            <a:r>
              <a:rPr lang="en-US" sz="2400">
                <a:latin typeface="+mn-lt"/>
              </a:rPr>
              <a:t>in a config file (.bs)</a:t>
            </a:r>
            <a:endParaRPr lang="en-US" sz="2000">
              <a:latin typeface="+mn-lt"/>
            </a:endParaRPr>
          </a:p>
          <a:p>
            <a:pPr marL="800100" lvl="1" indent="-342900">
              <a:buFont typeface="Arial" panose="020B0604020202020204" pitchFamily="34" charset="0"/>
              <a:buChar char="•"/>
            </a:pPr>
            <a:r>
              <a:rPr lang="en-US" sz="2400" i="1">
                <a:latin typeface="+mn-lt"/>
              </a:rPr>
              <a:t>SimpleNetworkBuilder (standard models)</a:t>
            </a:r>
          </a:p>
          <a:p>
            <a:pPr marL="800100" lvl="1" indent="-342900">
              <a:buFont typeface="Arial" panose="020B0604020202020204" pitchFamily="34" charset="0"/>
              <a:buChar char="•"/>
            </a:pPr>
            <a:r>
              <a:rPr lang="en-US" sz="2400" i="1">
                <a:latin typeface="+mn-lt"/>
              </a:rPr>
              <a:t>BrainScript Network Builder (custom models)</a:t>
            </a:r>
          </a:p>
          <a:p>
            <a:pPr marL="342900" indent="-342900">
              <a:buFont typeface="Wingdings" panose="05000000000000000000" pitchFamily="2" charset="2"/>
              <a:buChar char="ü"/>
            </a:pPr>
            <a:r>
              <a:rPr lang="en-US" sz="2400" b="1">
                <a:latin typeface="+mn-lt"/>
              </a:rPr>
              <a:t>define training process </a:t>
            </a:r>
            <a:r>
              <a:rPr lang="en-US" sz="2400">
                <a:latin typeface="+mn-lt"/>
              </a:rPr>
              <a:t>in a config file (.cntk)</a:t>
            </a:r>
          </a:p>
          <a:p>
            <a:pPr marL="342900" indent="-342900">
              <a:buFont typeface="Wingdings" panose="05000000000000000000" pitchFamily="2" charset="2"/>
              <a:buChar char="ü"/>
            </a:pPr>
            <a:r>
              <a:rPr lang="nb-NO" sz="2400" b="1"/>
              <a:t>run </a:t>
            </a:r>
            <a:r>
              <a:rPr lang="nb-NO" sz="2400"/>
              <a:t>script</a:t>
            </a:r>
            <a:r>
              <a:rPr lang="nb-NO" sz="2400" b="1"/>
              <a:t> </a:t>
            </a:r>
            <a:r>
              <a:rPr lang="nb-NO" sz="2400"/>
              <a:t>for training and testing</a:t>
            </a:r>
          </a:p>
          <a:p>
            <a:pPr marL="800100" lvl="1" indent="-342900">
              <a:buFont typeface="Arial" panose="020B0604020202020204" pitchFamily="34" charset="0"/>
              <a:buChar char="•"/>
            </a:pPr>
            <a:r>
              <a:rPr lang="en-US" sz="2400" i="1">
                <a:latin typeface="+mn-lt"/>
                <a:cs typeface="Consolas" panose="020B0609020204030204" pitchFamily="49" charset="0"/>
              </a:rPr>
              <a:t>cntk configFile=yourConfig.cntk</a:t>
            </a:r>
          </a:p>
          <a:p>
            <a:pPr marL="342900" indent="-342900">
              <a:buFont typeface="Wingdings" panose="05000000000000000000" pitchFamily="2" charset="2"/>
              <a:buChar char="ü"/>
            </a:pPr>
            <a:r>
              <a:rPr lang="en-US" sz="2400" b="1">
                <a:latin typeface="+mn-lt"/>
              </a:rPr>
              <a:t>use</a:t>
            </a:r>
            <a:r>
              <a:rPr lang="en-US" sz="2400">
                <a:latin typeface="+mn-lt"/>
              </a:rPr>
              <a:t> trained model</a:t>
            </a:r>
          </a:p>
          <a:p>
            <a:pPr marL="800100" lvl="1" indent="-342900">
              <a:buFont typeface="Arial" panose="020B0604020202020204" pitchFamily="34" charset="0"/>
              <a:buChar char="•"/>
            </a:pPr>
            <a:r>
              <a:rPr lang="en-US" sz="2400" i="1">
                <a:latin typeface="+mn-lt"/>
              </a:rPr>
              <a:t>from C++ , C# (and </a:t>
            </a:r>
            <a:r>
              <a:rPr lang="en-US" sz="2400" i="1">
                <a:latin typeface="+mn-lt"/>
                <a:hlinkClick r:id="rId3"/>
              </a:rPr>
              <a:t>web app in Azure</a:t>
            </a:r>
            <a:r>
              <a:rPr lang="en-US" sz="2400" i="1">
                <a:latin typeface="+mn-lt"/>
              </a:rPr>
              <a:t>), Python(preview)</a:t>
            </a:r>
          </a:p>
          <a:p>
            <a:pPr marL="342900" indent="-342900">
              <a:buFont typeface="Wingdings" panose="05000000000000000000" pitchFamily="2" charset="2"/>
              <a:buChar char="ü"/>
            </a:pPr>
            <a:r>
              <a:rPr lang="nb-NO" sz="2000">
                <a:latin typeface="+mn-lt"/>
              </a:rPr>
              <a:t>new API coming</a:t>
            </a:r>
            <a:endParaRPr lang="nb-NO" sz="2000" dirty="0">
              <a:latin typeface="+mn-lt"/>
            </a:endParaRPr>
          </a:p>
          <a:p>
            <a:endParaRPr lang="nb-NO" sz="2000" dirty="0"/>
          </a:p>
        </p:txBody>
      </p:sp>
      <p:sp>
        <p:nvSpPr>
          <p:cNvPr id="2" name="Rounded Rectangle 1"/>
          <p:cNvSpPr/>
          <p:nvPr/>
        </p:nvSpPr>
        <p:spPr>
          <a:xfrm>
            <a:off x="601204" y="1178719"/>
            <a:ext cx="1800200" cy="648072"/>
          </a:xfrm>
          <a:prstGeom prst="roundRect">
            <a:avLst/>
          </a:prstGeom>
          <a:gradFill>
            <a:gsLst>
              <a:gs pos="0">
                <a:srgbClr val="7030A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2000" b="1"/>
              <a:t>Train</a:t>
            </a:r>
          </a:p>
        </p:txBody>
      </p:sp>
      <p:sp>
        <p:nvSpPr>
          <p:cNvPr id="6" name="Rounded Rectangle 5"/>
          <p:cNvSpPr/>
          <p:nvPr/>
        </p:nvSpPr>
        <p:spPr>
          <a:xfrm>
            <a:off x="3326102" y="1628800"/>
            <a:ext cx="1800200" cy="648072"/>
          </a:xfrm>
          <a:prstGeom prst="roundRect">
            <a:avLst/>
          </a:prstGeom>
          <a:gradFill>
            <a:gsLst>
              <a:gs pos="0">
                <a:srgbClr val="7030A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2000" b="1"/>
              <a:t>Evaluate</a:t>
            </a:r>
          </a:p>
        </p:txBody>
      </p:sp>
      <p:sp>
        <p:nvSpPr>
          <p:cNvPr id="7" name="Rounded Rectangle 6"/>
          <p:cNvSpPr/>
          <p:nvPr/>
        </p:nvSpPr>
        <p:spPr>
          <a:xfrm>
            <a:off x="6372200" y="2060848"/>
            <a:ext cx="1800200" cy="648072"/>
          </a:xfrm>
          <a:prstGeom prst="roundRect">
            <a:avLst/>
          </a:prstGeom>
          <a:gradFill>
            <a:gsLst>
              <a:gs pos="0">
                <a:srgbClr val="7030A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2000" b="1"/>
              <a:t>Deploy</a:t>
            </a:r>
          </a:p>
        </p:txBody>
      </p:sp>
      <p:cxnSp>
        <p:nvCxnSpPr>
          <p:cNvPr id="10" name="Curved Connector 9"/>
          <p:cNvCxnSpPr>
            <a:stCxn id="2" idx="3"/>
            <a:endCxn id="6" idx="1"/>
          </p:cNvCxnSpPr>
          <p:nvPr/>
        </p:nvCxnSpPr>
        <p:spPr>
          <a:xfrm>
            <a:off x="2401404" y="1502755"/>
            <a:ext cx="924698" cy="450081"/>
          </a:xfrm>
          <a:prstGeom prst="curvedConnector3">
            <a:avLst/>
          </a:prstGeom>
          <a:ln w="38100">
            <a:solidFill>
              <a:schemeClr val="accent1">
                <a:lumMod val="40000"/>
                <a:lumOff val="60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6" idx="3"/>
            <a:endCxn id="7" idx="1"/>
          </p:cNvCxnSpPr>
          <p:nvPr/>
        </p:nvCxnSpPr>
        <p:spPr>
          <a:xfrm>
            <a:off x="5126302" y="1952836"/>
            <a:ext cx="1245898" cy="432048"/>
          </a:xfrm>
          <a:prstGeom prst="curvedConnector3">
            <a:avLst/>
          </a:prstGeom>
          <a:ln w="38100">
            <a:solidFill>
              <a:schemeClr val="accent1">
                <a:lumMod val="40000"/>
                <a:lumOff val="60000"/>
              </a:schemeClr>
            </a:solidFill>
            <a:tailEnd type="stealt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695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Configure training process</a:t>
            </a:r>
          </a:p>
        </p:txBody>
      </p:sp>
      <p:sp>
        <p:nvSpPr>
          <p:cNvPr id="3" name="Content Placeholder 2"/>
          <p:cNvSpPr>
            <a:spLocks noGrp="1"/>
          </p:cNvSpPr>
          <p:nvPr>
            <p:ph idx="1"/>
          </p:nvPr>
        </p:nvSpPr>
        <p:spPr/>
        <p:txBody>
          <a:bodyPr>
            <a:normAutofit fontScale="92500" lnSpcReduction="10000"/>
          </a:bodyPr>
          <a:lstStyle/>
          <a:p>
            <a:pPr marL="457200" indent="-457200">
              <a:buFont typeface="Wingdings" panose="05000000000000000000" pitchFamily="2" charset="2"/>
              <a:buChar char="ü"/>
            </a:pPr>
            <a:r>
              <a:rPr lang="nb-NO"/>
              <a:t>commands </a:t>
            </a:r>
          </a:p>
          <a:p>
            <a:pPr marL="914400" lvl="1" indent="-457200">
              <a:buFont typeface="Arial" panose="020B0604020202020204" pitchFamily="34" charset="0"/>
              <a:buChar char="•"/>
            </a:pPr>
            <a:r>
              <a:rPr lang="nb-NO" sz="2400">
                <a:hlinkClick r:id="rId2"/>
              </a:rPr>
              <a:t>train, test\eval, write, dumpnode …</a:t>
            </a:r>
            <a:endParaRPr lang="nb-NO" sz="2400"/>
          </a:p>
          <a:p>
            <a:pPr marL="457200" indent="-457200">
              <a:buFont typeface="Wingdings" panose="05000000000000000000" pitchFamily="2" charset="2"/>
              <a:buChar char="ü"/>
            </a:pPr>
            <a:r>
              <a:rPr lang="nb-NO"/>
              <a:t>path to trained model</a:t>
            </a:r>
          </a:p>
          <a:p>
            <a:pPr marL="457200" indent="-457200">
              <a:buFont typeface="Wingdings" panose="05000000000000000000" pitchFamily="2" charset="2"/>
              <a:buChar char="ü"/>
            </a:pPr>
            <a:r>
              <a:rPr lang="nb-NO"/>
              <a:t>network details </a:t>
            </a:r>
          </a:p>
          <a:p>
            <a:pPr marL="914400" lvl="1" indent="-457200">
              <a:buFont typeface="Arial" panose="020B0604020202020204" pitchFamily="34" charset="0"/>
              <a:buChar char="•"/>
            </a:pPr>
            <a:r>
              <a:rPr lang="en-US" sz="2400"/>
              <a:t>Network structure</a:t>
            </a:r>
          </a:p>
          <a:p>
            <a:pPr marL="914400" lvl="1" indent="-457200">
              <a:buFont typeface="Arial" panose="020B0604020202020204" pitchFamily="34" charset="0"/>
              <a:buChar char="•"/>
            </a:pPr>
            <a:r>
              <a:rPr lang="en-US" sz="2400"/>
              <a:t>Training criteria</a:t>
            </a:r>
          </a:p>
          <a:p>
            <a:pPr marL="914400" lvl="1" indent="-457200">
              <a:buFont typeface="Arial" panose="020B0604020202020204" pitchFamily="34" charset="0"/>
              <a:buChar char="•"/>
            </a:pPr>
            <a:r>
              <a:rPr lang="en-US" sz="2400"/>
              <a:t>Evaluation metric</a:t>
            </a:r>
            <a:endParaRPr lang="nb-NO" sz="2400"/>
          </a:p>
          <a:p>
            <a:pPr marL="457200" indent="-457200">
              <a:buFont typeface="Wingdings" panose="05000000000000000000" pitchFamily="2" charset="2"/>
              <a:buChar char="ü"/>
            </a:pPr>
            <a:r>
              <a:rPr lang="nb-NO"/>
              <a:t>reader</a:t>
            </a:r>
          </a:p>
          <a:p>
            <a:pPr marL="914400" lvl="1" indent="-457200">
              <a:buFont typeface="Arial" panose="020B0604020202020204" pitchFamily="34" charset="0"/>
              <a:buChar char="•"/>
            </a:pPr>
            <a:r>
              <a:rPr lang="nb-NO" sz="2400"/>
              <a:t>How to reade the data</a:t>
            </a:r>
          </a:p>
          <a:p>
            <a:pPr marL="457200" indent="-457200">
              <a:buFont typeface="Wingdings" panose="05000000000000000000" pitchFamily="2" charset="2"/>
              <a:buChar char="ü"/>
            </a:pPr>
            <a:r>
              <a:rPr lang="nb-NO"/>
              <a:t>learner</a:t>
            </a:r>
          </a:p>
          <a:p>
            <a:pPr marL="914400" lvl="1" indent="-457200">
              <a:buFont typeface="Arial" panose="020B0604020202020204" pitchFamily="34" charset="0"/>
              <a:buChar char="•"/>
            </a:pPr>
            <a:r>
              <a:rPr lang="en-US" sz="2400"/>
              <a:t>Hyper-parameters of the stochastic-gradient process</a:t>
            </a:r>
            <a:endParaRPr lang="nb-NO" sz="2400"/>
          </a:p>
          <a:p>
            <a:endParaRPr lang="nb-NO"/>
          </a:p>
        </p:txBody>
      </p:sp>
      <p:sp>
        <p:nvSpPr>
          <p:cNvPr id="4" name="Slide Number Placeholder 3"/>
          <p:cNvSpPr>
            <a:spLocks noGrp="1"/>
          </p:cNvSpPr>
          <p:nvPr>
            <p:ph type="sldNum" sz="quarter" idx="12"/>
          </p:nvPr>
        </p:nvSpPr>
        <p:spPr/>
        <p:txBody>
          <a:bodyPr/>
          <a:lstStyle/>
          <a:p>
            <a:fld id="{7C909793-4C29-CA47-B92F-AA2CB441F898}" type="slidenum">
              <a:rPr lang="en-US" smtClean="0"/>
              <a:t>14</a:t>
            </a:fld>
            <a:endParaRPr lang="en-US"/>
          </a:p>
        </p:txBody>
      </p:sp>
    </p:spTree>
    <p:extLst>
      <p:ext uri="{BB962C8B-B14F-4D97-AF65-F5344CB8AC3E}">
        <p14:creationId xmlns:p14="http://schemas.microsoft.com/office/powerpoint/2010/main" val="3576975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Configure training process</a:t>
            </a:r>
          </a:p>
        </p:txBody>
      </p:sp>
      <p:sp>
        <p:nvSpPr>
          <p:cNvPr id="4" name="Slide Number Placeholder 3"/>
          <p:cNvSpPr>
            <a:spLocks noGrp="1"/>
          </p:cNvSpPr>
          <p:nvPr>
            <p:ph type="sldNum" sz="quarter" idx="12"/>
          </p:nvPr>
        </p:nvSpPr>
        <p:spPr/>
        <p:txBody>
          <a:bodyPr/>
          <a:lstStyle/>
          <a:p>
            <a:fld id="{7C909793-4C29-CA47-B92F-AA2CB441F898}" type="slidenum">
              <a:rPr lang="en-US" smtClean="0"/>
              <a:t>15</a:t>
            </a:fld>
            <a:endParaRPr lang="en-US"/>
          </a:p>
        </p:txBody>
      </p:sp>
      <p:pic>
        <p:nvPicPr>
          <p:cNvPr id="5" name="Picture 4"/>
          <p:cNvPicPr>
            <a:picLocks noChangeAspect="1"/>
          </p:cNvPicPr>
          <p:nvPr/>
        </p:nvPicPr>
        <p:blipFill>
          <a:blip r:embed="rId2"/>
          <a:stretch>
            <a:fillRect/>
          </a:stretch>
        </p:blipFill>
        <p:spPr>
          <a:xfrm>
            <a:off x="1115616" y="882084"/>
            <a:ext cx="6152208" cy="5543811"/>
          </a:xfrm>
          <a:prstGeom prst="rect">
            <a:avLst/>
          </a:prstGeom>
        </p:spPr>
      </p:pic>
      <p:sp>
        <p:nvSpPr>
          <p:cNvPr id="8" name="Rounded Rectangle 7"/>
          <p:cNvSpPr/>
          <p:nvPr/>
        </p:nvSpPr>
        <p:spPr>
          <a:xfrm>
            <a:off x="1331640" y="2060848"/>
            <a:ext cx="1800200" cy="360040"/>
          </a:xfrm>
          <a:prstGeom prst="roundRect">
            <a:avLst/>
          </a:prstGeom>
          <a:noFill/>
          <a:ln w="508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b-NO"/>
          </a:p>
        </p:txBody>
      </p:sp>
    </p:spTree>
    <p:extLst>
      <p:ext uri="{BB962C8B-B14F-4D97-AF65-F5344CB8AC3E}">
        <p14:creationId xmlns:p14="http://schemas.microsoft.com/office/powerpoint/2010/main" val="170110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SimpleNetworkBuilder</a:t>
            </a:r>
          </a:p>
        </p:txBody>
      </p:sp>
      <p:sp>
        <p:nvSpPr>
          <p:cNvPr id="3" name="Content Placeholder 2"/>
          <p:cNvSpPr>
            <a:spLocks noGrp="1"/>
          </p:cNvSpPr>
          <p:nvPr>
            <p:ph idx="1"/>
          </p:nvPr>
        </p:nvSpPr>
        <p:spPr>
          <a:xfrm>
            <a:off x="539552" y="1600200"/>
            <a:ext cx="8424936" cy="4525963"/>
          </a:xfrm>
        </p:spPr>
        <p:txBody>
          <a:bodyPr>
            <a:normAutofit/>
          </a:bodyPr>
          <a:lstStyle/>
          <a:p>
            <a:pPr marL="457200" indent="-457200">
              <a:buFont typeface="Arial" panose="020B0604020202020204" pitchFamily="34" charset="0"/>
              <a:buChar char="•"/>
            </a:pPr>
            <a:r>
              <a:rPr lang="nb-NO" sz="2400"/>
              <a:t>rnnType </a:t>
            </a:r>
            <a:r>
              <a:rPr lang="nb-NO" sz="2000"/>
              <a:t>(network type)</a:t>
            </a:r>
            <a:endParaRPr lang="nb-NO" sz="2400"/>
          </a:p>
          <a:p>
            <a:pPr marL="914400" lvl="1" indent="-457200">
              <a:buFont typeface="Wingdings" panose="05000000000000000000" pitchFamily="2" charset="2"/>
              <a:buChar char="ü"/>
            </a:pPr>
            <a:r>
              <a:rPr lang="nb-NO" sz="2000">
                <a:solidFill>
                  <a:srgbClr val="0066CC"/>
                </a:solidFill>
              </a:rPr>
              <a:t>SIMPLENET</a:t>
            </a:r>
            <a:r>
              <a:rPr lang="nb-NO" sz="2000"/>
              <a:t>, SIMPLERNN, LSTM…</a:t>
            </a:r>
          </a:p>
          <a:p>
            <a:pPr marL="457200" indent="-457200">
              <a:buFont typeface="Arial" panose="020B0604020202020204" pitchFamily="34" charset="0"/>
              <a:buChar char="•"/>
            </a:pPr>
            <a:r>
              <a:rPr lang="nb-NO" sz="2400"/>
              <a:t>layerSizes </a:t>
            </a:r>
            <a:r>
              <a:rPr lang="nb-NO" sz="2000"/>
              <a:t>(the dimensions of layers)</a:t>
            </a:r>
          </a:p>
          <a:p>
            <a:pPr marL="457200" indent="-457200">
              <a:buFont typeface="Arial" panose="020B0604020202020204" pitchFamily="34" charset="0"/>
              <a:buChar char="•"/>
            </a:pPr>
            <a:r>
              <a:rPr lang="nb-NO" sz="2400"/>
              <a:t>layerTypes</a:t>
            </a:r>
            <a:r>
              <a:rPr lang="nb-NO" sz="2000"/>
              <a:t> (</a:t>
            </a:r>
            <a:r>
              <a:rPr lang="en-US" sz="2000"/>
              <a:t>the type of nonlinear operation in hidden layers</a:t>
            </a:r>
            <a:r>
              <a:rPr lang="nb-NO" sz="2000"/>
              <a:t>)</a:t>
            </a:r>
            <a:endParaRPr lang="nb-NO" sz="2400"/>
          </a:p>
          <a:p>
            <a:pPr marL="914400" lvl="1" indent="-457200">
              <a:buFont typeface="Wingdings" panose="05000000000000000000" pitchFamily="2" charset="2"/>
              <a:buChar char="ü"/>
            </a:pPr>
            <a:r>
              <a:rPr lang="nb-NO" sz="2000">
                <a:solidFill>
                  <a:srgbClr val="0066CC"/>
                </a:solidFill>
              </a:rPr>
              <a:t>Sigmoid</a:t>
            </a:r>
            <a:r>
              <a:rPr lang="nb-NO" sz="2000"/>
              <a:t>, Tahn, RectifiedLinear</a:t>
            </a:r>
            <a:endParaRPr lang="nb-NO" sz="2400"/>
          </a:p>
          <a:p>
            <a:pPr marL="457200" indent="-457200">
              <a:buFont typeface="Arial" panose="020B0604020202020204" pitchFamily="34" charset="0"/>
              <a:buChar char="•"/>
            </a:pPr>
            <a:r>
              <a:rPr lang="nb-NO" sz="2400"/>
              <a:t>trainingCriterion</a:t>
            </a:r>
          </a:p>
          <a:p>
            <a:pPr marL="914400" lvl="1" indent="-457200">
              <a:buFont typeface="Wingdings" panose="05000000000000000000" pitchFamily="2" charset="2"/>
              <a:buChar char="ü"/>
            </a:pPr>
            <a:r>
              <a:rPr lang="nb-NO" sz="2000">
                <a:solidFill>
                  <a:srgbClr val="0066CC"/>
                </a:solidFill>
              </a:rPr>
              <a:t>CrossEntropyWithSoftmax</a:t>
            </a:r>
            <a:r>
              <a:rPr lang="nb-NO" sz="2000"/>
              <a:t>, SquareError, CrossEntropy, ClassBasedCrossEntropyWithSoftmax</a:t>
            </a:r>
          </a:p>
          <a:p>
            <a:pPr marL="457200" indent="-457200">
              <a:buFont typeface="Arial" panose="020B0604020202020204" pitchFamily="34" charset="0"/>
              <a:buChar char="•"/>
            </a:pPr>
            <a:r>
              <a:rPr lang="nb-NO" sz="2400"/>
              <a:t>evalCriterion</a:t>
            </a:r>
          </a:p>
          <a:p>
            <a:pPr marL="457200" indent="-457200">
              <a:buFont typeface="Arial" panose="020B0604020202020204" pitchFamily="34" charset="0"/>
              <a:buChar char="•"/>
            </a:pPr>
            <a:r>
              <a:rPr lang="nb-NO" sz="1800"/>
              <a:t>applyMeanVarNorm(false), addDropoutNodes(false), recurrentLayer(none)… </a:t>
            </a:r>
          </a:p>
        </p:txBody>
      </p:sp>
      <p:sp>
        <p:nvSpPr>
          <p:cNvPr id="4" name="Slide Number Placeholder 3"/>
          <p:cNvSpPr>
            <a:spLocks noGrp="1"/>
          </p:cNvSpPr>
          <p:nvPr>
            <p:ph type="sldNum" sz="quarter" idx="12"/>
          </p:nvPr>
        </p:nvSpPr>
        <p:spPr/>
        <p:txBody>
          <a:bodyPr/>
          <a:lstStyle/>
          <a:p>
            <a:fld id="{7C909793-4C29-CA47-B92F-AA2CB441F898}" type="slidenum">
              <a:rPr lang="en-US" smtClean="0"/>
              <a:t>16</a:t>
            </a:fld>
            <a:endParaRPr lang="en-US"/>
          </a:p>
        </p:txBody>
      </p:sp>
    </p:spTree>
    <p:extLst>
      <p:ext uri="{BB962C8B-B14F-4D97-AF65-F5344CB8AC3E}">
        <p14:creationId xmlns:p14="http://schemas.microsoft.com/office/powerpoint/2010/main" val="120099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Configure training process</a:t>
            </a:r>
          </a:p>
        </p:txBody>
      </p:sp>
      <p:sp>
        <p:nvSpPr>
          <p:cNvPr id="4" name="Slide Number Placeholder 3"/>
          <p:cNvSpPr>
            <a:spLocks noGrp="1"/>
          </p:cNvSpPr>
          <p:nvPr>
            <p:ph type="sldNum" sz="quarter" idx="12"/>
          </p:nvPr>
        </p:nvSpPr>
        <p:spPr/>
        <p:txBody>
          <a:bodyPr/>
          <a:lstStyle/>
          <a:p>
            <a:fld id="{7C909793-4C29-CA47-B92F-AA2CB441F898}" type="slidenum">
              <a:rPr lang="en-US" smtClean="0"/>
              <a:t>17</a:t>
            </a:fld>
            <a:endParaRPr lang="en-US"/>
          </a:p>
        </p:txBody>
      </p:sp>
      <p:pic>
        <p:nvPicPr>
          <p:cNvPr id="5" name="Picture 4"/>
          <p:cNvPicPr>
            <a:picLocks noChangeAspect="1"/>
          </p:cNvPicPr>
          <p:nvPr/>
        </p:nvPicPr>
        <p:blipFill>
          <a:blip r:embed="rId2"/>
          <a:stretch>
            <a:fillRect/>
          </a:stretch>
        </p:blipFill>
        <p:spPr>
          <a:xfrm>
            <a:off x="1115616" y="882084"/>
            <a:ext cx="6152208" cy="5543811"/>
          </a:xfrm>
          <a:prstGeom prst="rect">
            <a:avLst/>
          </a:prstGeom>
        </p:spPr>
      </p:pic>
      <p:sp>
        <p:nvSpPr>
          <p:cNvPr id="8" name="Rounded Rectangle 7"/>
          <p:cNvSpPr/>
          <p:nvPr/>
        </p:nvSpPr>
        <p:spPr>
          <a:xfrm>
            <a:off x="1331640" y="2060848"/>
            <a:ext cx="1800200" cy="360040"/>
          </a:xfrm>
          <a:prstGeom prst="roundRect">
            <a:avLst/>
          </a:prstGeom>
          <a:noFill/>
          <a:ln w="50800">
            <a:solidFill>
              <a:srgbClr val="FF7C8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b-NO">
              <a:solidFill>
                <a:srgbClr val="FF7C80"/>
              </a:solidFill>
            </a:endParaRPr>
          </a:p>
        </p:txBody>
      </p:sp>
      <p:sp>
        <p:nvSpPr>
          <p:cNvPr id="6" name="Rounded Rectangle 5"/>
          <p:cNvSpPr/>
          <p:nvPr/>
        </p:nvSpPr>
        <p:spPr>
          <a:xfrm>
            <a:off x="1331640" y="3212976"/>
            <a:ext cx="611388" cy="328600"/>
          </a:xfrm>
          <a:prstGeom prst="roundRect">
            <a:avLst/>
          </a:prstGeom>
          <a:noFill/>
          <a:ln w="508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b-NO"/>
          </a:p>
        </p:txBody>
      </p:sp>
    </p:spTree>
    <p:extLst>
      <p:ext uri="{BB962C8B-B14F-4D97-AF65-F5344CB8AC3E}">
        <p14:creationId xmlns:p14="http://schemas.microsoft.com/office/powerpoint/2010/main" val="362329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hlinkClick r:id="rId3"/>
              </a:rPr>
              <a:t>SGD</a:t>
            </a:r>
            <a:endParaRPr lang="nb-NO"/>
          </a:p>
        </p:txBody>
      </p:sp>
      <p:sp>
        <p:nvSpPr>
          <p:cNvPr id="3" name="Content Placeholder 2"/>
          <p:cNvSpPr>
            <a:spLocks noGrp="1"/>
          </p:cNvSpPr>
          <p:nvPr>
            <p:ph idx="1"/>
          </p:nvPr>
        </p:nvSpPr>
        <p:spPr>
          <a:xfrm>
            <a:off x="539552" y="1600200"/>
            <a:ext cx="8496944" cy="4525963"/>
          </a:xfrm>
        </p:spPr>
        <p:txBody>
          <a:bodyPr>
            <a:normAutofit/>
          </a:bodyPr>
          <a:lstStyle/>
          <a:p>
            <a:r>
              <a:rPr lang="nb-NO" sz="2400"/>
              <a:t>epochSize</a:t>
            </a:r>
          </a:p>
          <a:p>
            <a:r>
              <a:rPr lang="nb-NO" sz="2400"/>
              <a:t>maxEpochs</a:t>
            </a:r>
          </a:p>
          <a:p>
            <a:r>
              <a:rPr lang="nb-NO" sz="2400"/>
              <a:t>minbatchSize (</a:t>
            </a:r>
            <a:r>
              <a:rPr lang="nb-NO" sz="2400">
                <a:solidFill>
                  <a:srgbClr val="0066CC"/>
                </a:solidFill>
              </a:rPr>
              <a:t>256</a:t>
            </a:r>
            <a:r>
              <a:rPr lang="nb-NO" sz="2400"/>
              <a:t>)</a:t>
            </a:r>
          </a:p>
          <a:p>
            <a:r>
              <a:rPr lang="nb-NO" sz="2400" b="1"/>
              <a:t>keepCheckPointFiles</a:t>
            </a:r>
            <a:r>
              <a:rPr lang="nb-NO" sz="2400"/>
              <a:t> (</a:t>
            </a:r>
            <a:r>
              <a:rPr lang="nb-NO" sz="2400">
                <a:solidFill>
                  <a:srgbClr val="0066CC"/>
                </a:solidFill>
              </a:rPr>
              <a:t>false</a:t>
            </a:r>
            <a:r>
              <a:rPr lang="nb-NO" sz="2400"/>
              <a:t>)</a:t>
            </a:r>
          </a:p>
          <a:p>
            <a:r>
              <a:rPr lang="nb-NO" sz="2400"/>
              <a:t>dropoutRate (</a:t>
            </a:r>
            <a:r>
              <a:rPr lang="nb-NO" sz="2400">
                <a:solidFill>
                  <a:srgbClr val="0066CC"/>
                </a:solidFill>
              </a:rPr>
              <a:t>0</a:t>
            </a:r>
            <a:r>
              <a:rPr lang="nb-NO" sz="2400"/>
              <a:t>)</a:t>
            </a:r>
          </a:p>
          <a:p>
            <a:r>
              <a:rPr lang="nb-NO" sz="2400"/>
              <a:t>learningRatesPerSample </a:t>
            </a:r>
            <a:r>
              <a:rPr lang="nb-NO" sz="2000"/>
              <a:t>(+ minLearningRatePerSample)</a:t>
            </a:r>
            <a:endParaRPr lang="nb-NO" sz="2400"/>
          </a:p>
          <a:p>
            <a:r>
              <a:rPr lang="nb-NO" sz="2400"/>
              <a:t>autoAdjust {…} </a:t>
            </a:r>
            <a:r>
              <a:rPr lang="nb-NO" sz="2000"/>
              <a:t>(</a:t>
            </a:r>
            <a:r>
              <a:rPr lang="nb-NO" sz="2000">
                <a:solidFill>
                  <a:srgbClr val="0066CC"/>
                </a:solidFill>
              </a:rPr>
              <a:t>None</a:t>
            </a:r>
            <a:r>
              <a:rPr lang="nb-NO" sz="2000"/>
              <a:t>, AdjustAfterEpoch)</a:t>
            </a:r>
          </a:p>
          <a:p>
            <a:r>
              <a:rPr lang="nb-NO" sz="2400">
                <a:solidFill>
                  <a:schemeClr val="tx1">
                    <a:lumMod val="65000"/>
                    <a:lumOff val="35000"/>
                  </a:schemeClr>
                </a:solidFill>
              </a:rPr>
              <a:t>parallelTrain {…}</a:t>
            </a:r>
          </a:p>
          <a:p>
            <a:r>
              <a:rPr lang="nb-NO" sz="2400">
                <a:solidFill>
                  <a:schemeClr val="tx1">
                    <a:lumMod val="65000"/>
                    <a:lumOff val="35000"/>
                  </a:schemeClr>
                </a:solidFill>
              </a:rPr>
              <a:t>gradient control settings</a:t>
            </a:r>
          </a:p>
          <a:p>
            <a:pPr marL="800100" lvl="1" indent="-342900">
              <a:buFont typeface="Arial" panose="020B0604020202020204" pitchFamily="34" charset="0"/>
              <a:buChar char="•"/>
            </a:pPr>
            <a:r>
              <a:rPr lang="nb-NO" sz="2400">
                <a:solidFill>
                  <a:schemeClr val="tx1">
                    <a:lumMod val="65000"/>
                    <a:lumOff val="35000"/>
                  </a:schemeClr>
                </a:solidFill>
              </a:rPr>
              <a:t>gradient update type</a:t>
            </a:r>
            <a:r>
              <a:rPr lang="nb-NO" sz="2000">
                <a:solidFill>
                  <a:schemeClr val="tx1">
                    <a:lumMod val="65000"/>
                    <a:lumOff val="35000"/>
                  </a:schemeClr>
                </a:solidFill>
              </a:rPr>
              <a:t> (</a:t>
            </a:r>
            <a:r>
              <a:rPr lang="nb-NO" sz="2000">
                <a:solidFill>
                  <a:srgbClr val="0066CC"/>
                </a:solidFill>
              </a:rPr>
              <a:t>None</a:t>
            </a:r>
            <a:r>
              <a:rPr lang="nb-NO" sz="2000">
                <a:solidFill>
                  <a:schemeClr val="tx1">
                    <a:lumMod val="65000"/>
                    <a:lumOff val="35000"/>
                  </a:schemeClr>
                </a:solidFill>
              </a:rPr>
              <a:t>, AdaGrad, RmsProp)</a:t>
            </a:r>
            <a:endParaRPr lang="nb-NO" sz="240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7C909793-4C29-CA47-B92F-AA2CB441F898}" type="slidenum">
              <a:rPr lang="en-US" smtClean="0"/>
              <a:t>18</a:t>
            </a:fld>
            <a:endParaRPr lang="en-US"/>
          </a:p>
        </p:txBody>
      </p:sp>
    </p:spTree>
    <p:extLst>
      <p:ext uri="{BB962C8B-B14F-4D97-AF65-F5344CB8AC3E}">
        <p14:creationId xmlns:p14="http://schemas.microsoft.com/office/powerpoint/2010/main" val="2810280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95445"/>
            <a:ext cx="8064896" cy="1143000"/>
          </a:xfrm>
        </p:spPr>
        <p:txBody>
          <a:bodyPr/>
          <a:lstStyle/>
          <a:p>
            <a:r>
              <a:rPr lang="nb-NO"/>
              <a:t>CNTK : usability</a:t>
            </a:r>
          </a:p>
        </p:txBody>
      </p:sp>
      <p:sp>
        <p:nvSpPr>
          <p:cNvPr id="3" name="Content Placeholder 2"/>
          <p:cNvSpPr>
            <a:spLocks noGrp="1"/>
          </p:cNvSpPr>
          <p:nvPr>
            <p:ph idx="1"/>
          </p:nvPr>
        </p:nvSpPr>
        <p:spPr/>
        <p:txBody>
          <a:bodyPr/>
          <a:lstStyle/>
          <a:p>
            <a:r>
              <a:rPr lang="nb-NO" b="1"/>
              <a:t>stderr</a:t>
            </a:r>
          </a:p>
          <a:p>
            <a:pPr marL="914400" lvl="1" indent="-457200">
              <a:buFont typeface="Arial" panose="020B0604020202020204" pitchFamily="34" charset="0"/>
              <a:buChar char="•"/>
            </a:pPr>
            <a:r>
              <a:rPr lang="nb-NO"/>
              <a:t>redirect to file</a:t>
            </a:r>
          </a:p>
          <a:p>
            <a:r>
              <a:rPr lang="nb-NO" b="1"/>
              <a:t>tracelevel</a:t>
            </a:r>
          </a:p>
          <a:p>
            <a:pPr marL="914400" lvl="1" indent="-457200">
              <a:buFont typeface="Arial" panose="020B0604020202020204" pitchFamily="34" charset="0"/>
              <a:buChar char="•"/>
            </a:pPr>
            <a:r>
              <a:rPr lang="nb-NO" altLang="nb-NO">
                <a:solidFill>
                  <a:srgbClr val="333333"/>
                </a:solidFill>
                <a:latin typeface="-apple-system"/>
              </a:rPr>
              <a:t>0 (limited), 1 (medium), 2 (verbose)</a:t>
            </a:r>
            <a:endParaRPr lang="nb-NO" b="1"/>
          </a:p>
          <a:p>
            <a:r>
              <a:rPr lang="nb-NO" b="1"/>
              <a:t>reader</a:t>
            </a:r>
          </a:p>
          <a:p>
            <a:pPr marL="914400" lvl="1" indent="-457200">
              <a:buFont typeface="Arial" panose="020B0604020202020204" pitchFamily="34" charset="0"/>
              <a:buChar char="•"/>
            </a:pPr>
            <a:r>
              <a:rPr lang="nb-NO"/>
              <a:t>text, image, HTK</a:t>
            </a:r>
          </a:p>
          <a:p>
            <a:endParaRPr lang="nb-NO" b="1"/>
          </a:p>
          <a:p>
            <a:endParaRPr lang="nb-NO"/>
          </a:p>
        </p:txBody>
      </p:sp>
      <p:sp>
        <p:nvSpPr>
          <p:cNvPr id="4" name="Slide Number Placeholder 3"/>
          <p:cNvSpPr>
            <a:spLocks noGrp="1"/>
          </p:cNvSpPr>
          <p:nvPr>
            <p:ph type="sldNum" sz="quarter" idx="12"/>
          </p:nvPr>
        </p:nvSpPr>
        <p:spPr/>
        <p:txBody>
          <a:bodyPr/>
          <a:lstStyle/>
          <a:p>
            <a:fld id="{7C909793-4C29-CA47-B92F-AA2CB441F898}" type="slidenum">
              <a:rPr lang="en-US" smtClean="0"/>
              <a:t>19</a:t>
            </a:fld>
            <a:endParaRPr lang="en-US"/>
          </a:p>
        </p:txBody>
      </p:sp>
      <p:sp>
        <p:nvSpPr>
          <p:cNvPr id="7" name="Rectangle 3"/>
          <p:cNvSpPr>
            <a:spLocks noChangeArrowheads="1"/>
          </p:cNvSpPr>
          <p:nvPr/>
        </p:nvSpPr>
        <p:spPr bwMode="auto">
          <a:xfrm>
            <a:off x="0" y="136267"/>
            <a:ext cx="5450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200" b="0" i="0" u="none" strike="noStrike" cap="none" normalizeH="0" baseline="0">
                <a:ln>
                  <a:noFill/>
                </a:ln>
                <a:solidFill>
                  <a:srgbClr val="333333"/>
                </a:solidFill>
                <a:effectLst/>
                <a:latin typeface="-apple-system"/>
              </a:rPr>
              <a:t> </a:t>
            </a:r>
            <a:r>
              <a:rPr kumimoji="0" lang="nb-NO" altLang="nb-NO" sz="300" b="0" i="0" u="none" strike="noStrike" cap="none" normalizeH="0" baseline="0">
                <a:ln>
                  <a:noFill/>
                </a:ln>
                <a:solidFill>
                  <a:schemeClr val="tx1"/>
                </a:solidFill>
                <a:effectLst/>
              </a:rPr>
              <a:t> </a:t>
            </a:r>
            <a:endParaRPr kumimoji="0" lang="nb-NO" altLang="nb-N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3532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9552" y="404665"/>
            <a:ext cx="8064896" cy="864096"/>
          </a:xfrm>
        </p:spPr>
        <p:txBody>
          <a:bodyPr/>
          <a:lstStyle/>
          <a:p>
            <a:r>
              <a:rPr lang="nb-NO"/>
              <a:t>CNTK and Tensorflow</a:t>
            </a:r>
            <a:endParaRPr lang="nb-NO" dirty="0"/>
          </a:p>
        </p:txBody>
      </p:sp>
      <p:sp>
        <p:nvSpPr>
          <p:cNvPr id="5" name="Content Placeholder 4"/>
          <p:cNvSpPr>
            <a:spLocks noGrp="1"/>
          </p:cNvSpPr>
          <p:nvPr>
            <p:ph type="subTitle" idx="1"/>
          </p:nvPr>
        </p:nvSpPr>
        <p:spPr>
          <a:xfrm>
            <a:off x="539552" y="1556792"/>
            <a:ext cx="8064896" cy="4464495"/>
          </a:xfrm>
        </p:spPr>
        <p:txBody>
          <a:bodyPr>
            <a:normAutofit lnSpcReduction="10000"/>
          </a:bodyPr>
          <a:lstStyle/>
          <a:p>
            <a:pPr marL="342900" indent="-342900">
              <a:buFont typeface="Arial" panose="020B0604020202020204" pitchFamily="34" charset="0"/>
              <a:buChar char="•"/>
            </a:pPr>
            <a:r>
              <a:rPr lang="nb-NO" sz="3200">
                <a:solidFill>
                  <a:schemeClr val="bg2">
                    <a:lumMod val="95000"/>
                  </a:schemeClr>
                </a:solidFill>
              </a:rPr>
              <a:t>About deep learning</a:t>
            </a:r>
          </a:p>
          <a:p>
            <a:pPr marL="342900" indent="-342900">
              <a:buFont typeface="Arial" panose="020B0604020202020204" pitchFamily="34" charset="0"/>
              <a:buChar char="•"/>
            </a:pPr>
            <a:r>
              <a:rPr lang="nb-NO" sz="3200">
                <a:solidFill>
                  <a:schemeClr val="bg2">
                    <a:lumMod val="95000"/>
                  </a:schemeClr>
                </a:solidFill>
              </a:rPr>
              <a:t>CNTK basics</a:t>
            </a:r>
          </a:p>
          <a:p>
            <a:pPr marL="342900" indent="-342900">
              <a:buFont typeface="Arial" panose="020B0604020202020204" pitchFamily="34" charset="0"/>
              <a:buChar char="•"/>
            </a:pPr>
            <a:r>
              <a:rPr lang="nb-NO" sz="3200">
                <a:solidFill>
                  <a:schemeClr val="bg2">
                    <a:lumMod val="75000"/>
                  </a:schemeClr>
                </a:solidFill>
              </a:rPr>
              <a:t>Demo CNTK (very simple)</a:t>
            </a:r>
          </a:p>
          <a:p>
            <a:pPr marL="342900" indent="-342900">
              <a:buFont typeface="Arial" panose="020B0604020202020204" pitchFamily="34" charset="0"/>
              <a:buChar char="•"/>
            </a:pPr>
            <a:r>
              <a:rPr lang="nb-NO" sz="3200">
                <a:solidFill>
                  <a:schemeClr val="bg2">
                    <a:lumMod val="95000"/>
                  </a:schemeClr>
                </a:solidFill>
              </a:rPr>
              <a:t>TensorFlow</a:t>
            </a:r>
          </a:p>
          <a:p>
            <a:pPr marL="342900" indent="-342900">
              <a:buFont typeface="Arial" panose="020B0604020202020204" pitchFamily="34" charset="0"/>
              <a:buChar char="•"/>
            </a:pPr>
            <a:r>
              <a:rPr lang="nb-NO" sz="3200">
                <a:solidFill>
                  <a:srgbClr val="BFBFBF"/>
                </a:solidFill>
              </a:rPr>
              <a:t>Demo Tensorflow</a:t>
            </a:r>
          </a:p>
          <a:p>
            <a:pPr marL="342900" indent="-342900">
              <a:buFont typeface="Arial" panose="020B0604020202020204" pitchFamily="34" charset="0"/>
              <a:buChar char="•"/>
            </a:pPr>
            <a:r>
              <a:rPr lang="nb-NO" sz="3200">
                <a:solidFill>
                  <a:schemeClr val="bg2">
                    <a:lumMod val="95000"/>
                  </a:schemeClr>
                </a:solidFill>
              </a:rPr>
              <a:t>CNTK deeper dive</a:t>
            </a:r>
          </a:p>
          <a:p>
            <a:pPr marL="342900" indent="-342900">
              <a:buFont typeface="Arial" panose="020B0604020202020204" pitchFamily="34" charset="0"/>
              <a:buChar char="•"/>
            </a:pPr>
            <a:r>
              <a:rPr lang="nb-NO" sz="3200">
                <a:solidFill>
                  <a:schemeClr val="bg2">
                    <a:lumMod val="75000"/>
                  </a:schemeClr>
                </a:solidFill>
              </a:rPr>
              <a:t>Demo (?)</a:t>
            </a:r>
          </a:p>
          <a:p>
            <a:pPr marL="342900" indent="-342900">
              <a:buFont typeface="Arial" panose="020B0604020202020204" pitchFamily="34" charset="0"/>
              <a:buChar char="•"/>
            </a:pPr>
            <a:r>
              <a:rPr lang="nb-NO" sz="3200">
                <a:solidFill>
                  <a:schemeClr val="bg2">
                    <a:lumMod val="95000"/>
                  </a:schemeClr>
                </a:solidFill>
              </a:rPr>
              <a:t>Summary</a:t>
            </a:r>
          </a:p>
          <a:p>
            <a:pPr marL="800100" lvl="1" indent="-342900">
              <a:buFont typeface="Arial" panose="020B0604020202020204" pitchFamily="34" charset="0"/>
              <a:buChar char="•"/>
            </a:pPr>
            <a:endParaRPr lang="nb-NO" dirty="0"/>
          </a:p>
        </p:txBody>
      </p:sp>
    </p:spTree>
    <p:extLst>
      <p:ext uri="{BB962C8B-B14F-4D97-AF65-F5344CB8AC3E}">
        <p14:creationId xmlns:p14="http://schemas.microsoft.com/office/powerpoint/2010/main" val="2327791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348880"/>
            <a:ext cx="8064896" cy="1872208"/>
          </a:xfrm>
        </p:spPr>
        <p:txBody>
          <a:bodyPr/>
          <a:lstStyle/>
          <a:p>
            <a:pPr algn="ctr"/>
            <a:r>
              <a:rPr lang="nb-NO"/>
              <a:t>CNTK DEMO: </a:t>
            </a:r>
            <a:br>
              <a:rPr lang="nb-NO"/>
            </a:br>
            <a:br>
              <a:rPr lang="nb-NO"/>
            </a:br>
            <a:r>
              <a:rPr lang="nb-NO"/>
              <a:t>very simple Linear Regression</a:t>
            </a:r>
          </a:p>
        </p:txBody>
      </p:sp>
      <p:sp>
        <p:nvSpPr>
          <p:cNvPr id="4" name="Slide Number Placeholder 3"/>
          <p:cNvSpPr>
            <a:spLocks noGrp="1"/>
          </p:cNvSpPr>
          <p:nvPr>
            <p:ph type="sldNum" sz="quarter" idx="12"/>
          </p:nvPr>
        </p:nvSpPr>
        <p:spPr/>
        <p:txBody>
          <a:bodyPr/>
          <a:lstStyle/>
          <a:p>
            <a:fld id="{7C909793-4C29-CA47-B92F-AA2CB441F898}" type="slidenum">
              <a:rPr lang="en-US" smtClean="0"/>
              <a:t>20</a:t>
            </a:fld>
            <a:endParaRPr lang="en-US"/>
          </a:p>
        </p:txBody>
      </p:sp>
    </p:spTree>
    <p:extLst>
      <p:ext uri="{BB962C8B-B14F-4D97-AF65-F5344CB8AC3E}">
        <p14:creationId xmlns:p14="http://schemas.microsoft.com/office/powerpoint/2010/main" val="4221527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Tensorflow</a:t>
            </a:r>
            <a:endParaRPr lang="en-US" dirty="0"/>
          </a:p>
        </p:txBody>
      </p:sp>
      <p:sp>
        <p:nvSpPr>
          <p:cNvPr id="3" name="Content Placeholder 2"/>
          <p:cNvSpPr>
            <a:spLocks noGrp="1"/>
          </p:cNvSpPr>
          <p:nvPr>
            <p:ph idx="1"/>
          </p:nvPr>
        </p:nvSpPr>
        <p:spPr/>
        <p:txBody>
          <a:bodyPr/>
          <a:lstStyle/>
          <a:p>
            <a:r>
              <a:rPr lang="nb-NO" dirty="0"/>
              <a:t>License – Apache 2.0</a:t>
            </a:r>
          </a:p>
          <a:p>
            <a:r>
              <a:rPr lang="nb-NO" dirty="0"/>
              <a:t>Språk – Python / C++</a:t>
            </a:r>
          </a:p>
          <a:p>
            <a:r>
              <a:rPr lang="nb-NO" dirty="0"/>
              <a:t>Platform – Linux / Unix only</a:t>
            </a:r>
            <a:endParaRPr lang="en-US" dirty="0"/>
          </a:p>
        </p:txBody>
      </p:sp>
      <p:sp>
        <p:nvSpPr>
          <p:cNvPr id="4" name="Slide Number Placeholder 3"/>
          <p:cNvSpPr>
            <a:spLocks noGrp="1"/>
          </p:cNvSpPr>
          <p:nvPr>
            <p:ph type="sldNum" sz="quarter" idx="12"/>
          </p:nvPr>
        </p:nvSpPr>
        <p:spPr/>
        <p:txBody>
          <a:bodyPr/>
          <a:lstStyle/>
          <a:p>
            <a:fld id="{7C909793-4C29-CA47-B92F-AA2CB441F898}" type="slidenum">
              <a:rPr lang="en-US" smtClean="0"/>
              <a:t>21</a:t>
            </a:fld>
            <a:endParaRPr lang="en-US"/>
          </a:p>
        </p:txBody>
      </p:sp>
    </p:spTree>
    <p:extLst>
      <p:ext uri="{BB962C8B-B14F-4D97-AF65-F5344CB8AC3E}">
        <p14:creationId xmlns:p14="http://schemas.microsoft.com/office/powerpoint/2010/main" val="2534009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a:t>Tensorflow - Linear Regression</a:t>
            </a:r>
            <a:endParaRPr lang="nb-NO" dirty="0"/>
          </a:p>
        </p:txBody>
      </p:sp>
      <p:pic>
        <p:nvPicPr>
          <p:cNvPr id="10" name="Content Placeholder 9"/>
          <p:cNvPicPr>
            <a:picLocks noGrp="1" noChangeAspect="1"/>
          </p:cNvPicPr>
          <p:nvPr>
            <p:ph idx="1"/>
          </p:nvPr>
        </p:nvPicPr>
        <p:blipFill>
          <a:blip r:embed="rId3"/>
          <a:stretch>
            <a:fillRect/>
          </a:stretch>
        </p:blipFill>
        <p:spPr>
          <a:xfrm>
            <a:off x="323528" y="908720"/>
            <a:ext cx="9226028" cy="4248472"/>
          </a:xfrm>
          <a:prstGeom prst="rect">
            <a:avLst/>
          </a:prstGeom>
        </p:spPr>
      </p:pic>
    </p:spTree>
    <p:extLst>
      <p:ext uri="{BB962C8B-B14F-4D97-AF65-F5344CB8AC3E}">
        <p14:creationId xmlns:p14="http://schemas.microsoft.com/office/powerpoint/2010/main" val="2582042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MLP + Softmax</a:t>
            </a:r>
            <a:endParaRPr lang="en-US" dirty="0"/>
          </a:p>
        </p:txBody>
      </p:sp>
      <p:pic>
        <p:nvPicPr>
          <p:cNvPr id="6" name="Content Placeholder 5"/>
          <p:cNvPicPr>
            <a:picLocks noGrp="1" noChangeAspect="1"/>
          </p:cNvPicPr>
          <p:nvPr>
            <p:ph idx="1"/>
          </p:nvPr>
        </p:nvPicPr>
        <p:blipFill>
          <a:blip r:embed="rId2"/>
          <a:stretch>
            <a:fillRect/>
          </a:stretch>
        </p:blipFill>
        <p:spPr>
          <a:xfrm>
            <a:off x="1403648" y="1772816"/>
            <a:ext cx="6264696" cy="4180860"/>
          </a:xfrm>
          <a:prstGeom prst="rect">
            <a:avLst/>
          </a:prstGeom>
        </p:spPr>
      </p:pic>
      <p:sp>
        <p:nvSpPr>
          <p:cNvPr id="4" name="Slide Number Placeholder 3"/>
          <p:cNvSpPr>
            <a:spLocks noGrp="1"/>
          </p:cNvSpPr>
          <p:nvPr>
            <p:ph type="sldNum" sz="quarter" idx="12"/>
          </p:nvPr>
        </p:nvSpPr>
        <p:spPr/>
        <p:txBody>
          <a:bodyPr/>
          <a:lstStyle/>
          <a:p>
            <a:fld id="{7C909793-4C29-CA47-B92F-AA2CB441F898}" type="slidenum">
              <a:rPr lang="en-US" smtClean="0"/>
              <a:t>23</a:t>
            </a:fld>
            <a:endParaRPr lang="en-US"/>
          </a:p>
        </p:txBody>
      </p:sp>
    </p:spTree>
    <p:extLst>
      <p:ext uri="{BB962C8B-B14F-4D97-AF65-F5344CB8AC3E}">
        <p14:creationId xmlns:p14="http://schemas.microsoft.com/office/powerpoint/2010/main" val="198790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dirty="0"/>
              <a:t>Tensorflow – MLP – 2 Hidden layers</a:t>
            </a:r>
          </a:p>
        </p:txBody>
      </p:sp>
      <p:sp>
        <p:nvSpPr>
          <p:cNvPr id="2" name="Content Placeholder 1"/>
          <p:cNvSpPr>
            <a:spLocks noGrp="1"/>
          </p:cNvSpPr>
          <p:nvPr>
            <p:ph idx="1"/>
          </p:nvPr>
        </p:nvSpPr>
        <p:spPr/>
        <p:txBody>
          <a:bodyPr/>
          <a:lstStyle/>
          <a:p>
            <a:endParaRPr lang="en-US" dirty="0"/>
          </a:p>
        </p:txBody>
      </p:sp>
      <p:pic>
        <p:nvPicPr>
          <p:cNvPr id="3" name="Picture 2"/>
          <p:cNvPicPr>
            <a:picLocks noChangeAspect="1"/>
          </p:cNvPicPr>
          <p:nvPr/>
        </p:nvPicPr>
        <p:blipFill>
          <a:blip r:embed="rId3"/>
          <a:stretch>
            <a:fillRect/>
          </a:stretch>
        </p:blipFill>
        <p:spPr>
          <a:xfrm>
            <a:off x="541821" y="1052735"/>
            <a:ext cx="6766483" cy="5467319"/>
          </a:xfrm>
          <a:prstGeom prst="rect">
            <a:avLst/>
          </a:prstGeom>
        </p:spPr>
      </p:pic>
    </p:spTree>
    <p:extLst>
      <p:ext uri="{BB962C8B-B14F-4D97-AF65-F5344CB8AC3E}">
        <p14:creationId xmlns:p14="http://schemas.microsoft.com/office/powerpoint/2010/main" val="3346519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dirty="0"/>
              <a:t>Tensorflow – Resume training</a:t>
            </a:r>
          </a:p>
        </p:txBody>
      </p:sp>
      <p:sp>
        <p:nvSpPr>
          <p:cNvPr id="3" name="Content Placeholder 2"/>
          <p:cNvSpPr>
            <a:spLocks noGrp="1"/>
          </p:cNvSpPr>
          <p:nvPr>
            <p:ph idx="1"/>
          </p:nvPr>
        </p:nvSpPr>
        <p:spPr>
          <a:xfrm>
            <a:off x="539552" y="1340768"/>
            <a:ext cx="8064896" cy="4525963"/>
          </a:xfrm>
        </p:spPr>
        <p:txBody>
          <a:bodyPr/>
          <a:lstStyle/>
          <a:p>
            <a:r>
              <a:rPr lang="nb-NO" dirty="0"/>
              <a:t>Saver:</a:t>
            </a:r>
          </a:p>
          <a:p>
            <a:endParaRPr lang="nb-NO" dirty="0"/>
          </a:p>
        </p:txBody>
      </p:sp>
      <p:pic>
        <p:nvPicPr>
          <p:cNvPr id="8" name="Picture 7"/>
          <p:cNvPicPr>
            <a:picLocks noChangeAspect="1"/>
          </p:cNvPicPr>
          <p:nvPr/>
        </p:nvPicPr>
        <p:blipFill>
          <a:blip r:embed="rId3"/>
          <a:stretch>
            <a:fillRect/>
          </a:stretch>
        </p:blipFill>
        <p:spPr>
          <a:xfrm>
            <a:off x="611560" y="1772816"/>
            <a:ext cx="7705725" cy="4514850"/>
          </a:xfrm>
          <a:prstGeom prst="rect">
            <a:avLst/>
          </a:prstGeom>
        </p:spPr>
      </p:pic>
    </p:spTree>
    <p:extLst>
      <p:ext uri="{BB962C8B-B14F-4D97-AF65-F5344CB8AC3E}">
        <p14:creationId xmlns:p14="http://schemas.microsoft.com/office/powerpoint/2010/main" val="3741819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dirty="0"/>
              <a:t>Tensorflow – Resume training</a:t>
            </a:r>
          </a:p>
        </p:txBody>
      </p:sp>
      <p:sp>
        <p:nvSpPr>
          <p:cNvPr id="3" name="Content Placeholder 2"/>
          <p:cNvSpPr>
            <a:spLocks noGrp="1"/>
          </p:cNvSpPr>
          <p:nvPr>
            <p:ph idx="1"/>
          </p:nvPr>
        </p:nvSpPr>
        <p:spPr>
          <a:xfrm>
            <a:off x="539552" y="1340768"/>
            <a:ext cx="8064896" cy="4525963"/>
          </a:xfrm>
        </p:spPr>
        <p:txBody>
          <a:bodyPr/>
          <a:lstStyle/>
          <a:p>
            <a:r>
              <a:rPr lang="nb-NO" dirty="0"/>
              <a:t>Restore:</a:t>
            </a:r>
          </a:p>
          <a:p>
            <a:endParaRPr lang="nb-NO" dirty="0"/>
          </a:p>
        </p:txBody>
      </p:sp>
      <p:pic>
        <p:nvPicPr>
          <p:cNvPr id="2" name="Picture 1"/>
          <p:cNvPicPr>
            <a:picLocks noChangeAspect="1"/>
          </p:cNvPicPr>
          <p:nvPr/>
        </p:nvPicPr>
        <p:blipFill>
          <a:blip r:embed="rId3"/>
          <a:stretch>
            <a:fillRect/>
          </a:stretch>
        </p:blipFill>
        <p:spPr>
          <a:xfrm>
            <a:off x="611560" y="1932111"/>
            <a:ext cx="6096000" cy="3343275"/>
          </a:xfrm>
          <a:prstGeom prst="rect">
            <a:avLst/>
          </a:prstGeom>
        </p:spPr>
      </p:pic>
    </p:spTree>
    <p:extLst>
      <p:ext uri="{BB962C8B-B14F-4D97-AF65-F5344CB8AC3E}">
        <p14:creationId xmlns:p14="http://schemas.microsoft.com/office/powerpoint/2010/main" val="1632398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Tensorflow – Logging (Summary)</a:t>
            </a:r>
            <a:endParaRPr lang="en-US" dirty="0"/>
          </a:p>
        </p:txBody>
      </p:sp>
      <p:pic>
        <p:nvPicPr>
          <p:cNvPr id="5" name="Content Placeholder 4"/>
          <p:cNvPicPr>
            <a:picLocks noGrp="1" noChangeAspect="1"/>
          </p:cNvPicPr>
          <p:nvPr>
            <p:ph idx="1"/>
          </p:nvPr>
        </p:nvPicPr>
        <p:blipFill>
          <a:blip r:embed="rId3"/>
          <a:stretch>
            <a:fillRect/>
          </a:stretch>
        </p:blipFill>
        <p:spPr>
          <a:xfrm>
            <a:off x="683568" y="908720"/>
            <a:ext cx="7632848" cy="5191533"/>
          </a:xfrm>
          <a:prstGeom prst="rect">
            <a:avLst/>
          </a:prstGeom>
        </p:spPr>
      </p:pic>
      <p:sp>
        <p:nvSpPr>
          <p:cNvPr id="4" name="Slide Number Placeholder 3"/>
          <p:cNvSpPr>
            <a:spLocks noGrp="1"/>
          </p:cNvSpPr>
          <p:nvPr>
            <p:ph type="sldNum" sz="quarter" idx="12"/>
          </p:nvPr>
        </p:nvSpPr>
        <p:spPr/>
        <p:txBody>
          <a:bodyPr/>
          <a:lstStyle/>
          <a:p>
            <a:fld id="{7C909793-4C29-CA47-B92F-AA2CB441F898}" type="slidenum">
              <a:rPr lang="en-US" smtClean="0"/>
              <a:t>27</a:t>
            </a:fld>
            <a:endParaRPr lang="en-US"/>
          </a:p>
        </p:txBody>
      </p:sp>
    </p:spTree>
    <p:extLst>
      <p:ext uri="{BB962C8B-B14F-4D97-AF65-F5344CB8AC3E}">
        <p14:creationId xmlns:p14="http://schemas.microsoft.com/office/powerpoint/2010/main" val="3404131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Tensorflow – Logging (Summary)</a:t>
            </a:r>
            <a:endParaRPr lang="en-US" dirty="0"/>
          </a:p>
        </p:txBody>
      </p:sp>
      <p:sp>
        <p:nvSpPr>
          <p:cNvPr id="4" name="Slide Number Placeholder 3"/>
          <p:cNvSpPr>
            <a:spLocks noGrp="1"/>
          </p:cNvSpPr>
          <p:nvPr>
            <p:ph type="sldNum" sz="quarter" idx="12"/>
          </p:nvPr>
        </p:nvSpPr>
        <p:spPr/>
        <p:txBody>
          <a:bodyPr/>
          <a:lstStyle/>
          <a:p>
            <a:fld id="{7C909793-4C29-CA47-B92F-AA2CB441F898}" type="slidenum">
              <a:rPr lang="en-US" smtClean="0"/>
              <a:t>28</a:t>
            </a:fld>
            <a:endParaRPr lang="en-US"/>
          </a:p>
        </p:txBody>
      </p:sp>
      <p:pic>
        <p:nvPicPr>
          <p:cNvPr id="6" name="Content Placeholder 5"/>
          <p:cNvPicPr>
            <a:picLocks noGrp="1" noChangeAspect="1"/>
          </p:cNvPicPr>
          <p:nvPr>
            <p:ph idx="1"/>
          </p:nvPr>
        </p:nvPicPr>
        <p:blipFill>
          <a:blip r:embed="rId3"/>
          <a:stretch>
            <a:fillRect/>
          </a:stretch>
        </p:blipFill>
        <p:spPr>
          <a:xfrm>
            <a:off x="683568" y="980728"/>
            <a:ext cx="7056784" cy="5357528"/>
          </a:xfrm>
          <a:prstGeom prst="rect">
            <a:avLst/>
          </a:prstGeom>
        </p:spPr>
      </p:pic>
    </p:spTree>
    <p:extLst>
      <p:ext uri="{BB962C8B-B14F-4D97-AF65-F5344CB8AC3E}">
        <p14:creationId xmlns:p14="http://schemas.microsoft.com/office/powerpoint/2010/main" val="1999677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dirty="0"/>
              <a:t>Tensorboard</a:t>
            </a:r>
          </a:p>
        </p:txBody>
      </p:sp>
      <p:sp>
        <p:nvSpPr>
          <p:cNvPr id="3" name="Content Placeholder 2"/>
          <p:cNvSpPr>
            <a:spLocks noGrp="1"/>
          </p:cNvSpPr>
          <p:nvPr>
            <p:ph idx="1"/>
          </p:nvPr>
        </p:nvSpPr>
        <p:spPr>
          <a:xfrm>
            <a:off x="539552" y="1268760"/>
            <a:ext cx="8064896" cy="4525963"/>
          </a:xfrm>
        </p:spPr>
        <p:txBody>
          <a:bodyPr/>
          <a:lstStyle/>
          <a:p>
            <a:endParaRPr lang="nb-NO" dirty="0"/>
          </a:p>
          <a:p>
            <a:endParaRPr lang="nb-NO" dirty="0"/>
          </a:p>
          <a:p>
            <a:endParaRPr lang="nb-NO" dirty="0"/>
          </a:p>
        </p:txBody>
      </p:sp>
      <p:pic>
        <p:nvPicPr>
          <p:cNvPr id="1026" name="Picture 2" descr="Visualization of a TensorFlow graph"/>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52736"/>
            <a:ext cx="8397403"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254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a:t>Deep Learning : where to use</a:t>
            </a:r>
            <a:endParaRPr lang="nb-NO" dirty="0"/>
          </a:p>
        </p:txBody>
      </p:sp>
      <p:sp>
        <p:nvSpPr>
          <p:cNvPr id="5" name="Content Placeholder 4"/>
          <p:cNvSpPr>
            <a:spLocks noGrp="1"/>
          </p:cNvSpPr>
          <p:nvPr>
            <p:ph idx="1"/>
          </p:nvPr>
        </p:nvSpPr>
        <p:spPr>
          <a:xfrm>
            <a:off x="539552" y="1196752"/>
            <a:ext cx="8064896" cy="4824535"/>
          </a:xfrm>
        </p:spPr>
        <p:txBody>
          <a:bodyPr>
            <a:normAutofit/>
          </a:bodyPr>
          <a:lstStyle/>
          <a:p>
            <a:pPr marL="457200" indent="-457200">
              <a:buFont typeface="Arial" panose="020B0604020202020204" pitchFamily="34" charset="0"/>
              <a:buChar char="•"/>
            </a:pPr>
            <a:r>
              <a:rPr lang="en-US"/>
              <a:t>Speech Recognition </a:t>
            </a:r>
          </a:p>
          <a:p>
            <a:pPr marL="457200" indent="-457200">
              <a:buFont typeface="Arial" panose="020B0604020202020204" pitchFamily="34" charset="0"/>
              <a:buChar char="•"/>
            </a:pPr>
            <a:r>
              <a:rPr lang="en-US"/>
              <a:t>Image Recognition</a:t>
            </a:r>
          </a:p>
          <a:p>
            <a:pPr marL="457200" indent="-457200">
              <a:buFont typeface="Arial" panose="020B0604020202020204" pitchFamily="34" charset="0"/>
              <a:buChar char="•"/>
            </a:pPr>
            <a:r>
              <a:rPr lang="en-US"/>
              <a:t>Machine Translation</a:t>
            </a:r>
          </a:p>
          <a:p>
            <a:r>
              <a:rPr lang="en-US"/>
              <a:t>…</a:t>
            </a:r>
          </a:p>
          <a:p>
            <a:pPr marL="457200" indent="-457200">
              <a:buFont typeface="Arial" panose="020B0604020202020204" pitchFamily="34" charset="0"/>
              <a:buChar char="•"/>
            </a:pPr>
            <a:r>
              <a:rPr lang="en-US"/>
              <a:t>any task where neural networks are used!</a:t>
            </a:r>
          </a:p>
          <a:p>
            <a:pPr marL="457200" indent="-457200">
              <a:buFont typeface="Arial" panose="020B0604020202020204" pitchFamily="34" charset="0"/>
              <a:buChar char="•"/>
            </a:pPr>
            <a:endParaRPr lang="en-US"/>
          </a:p>
        </p:txBody>
      </p:sp>
    </p:spTree>
    <p:extLst>
      <p:ext uri="{BB962C8B-B14F-4D97-AF65-F5344CB8AC3E}">
        <p14:creationId xmlns:p14="http://schemas.microsoft.com/office/powerpoint/2010/main" val="1336092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dirty="0"/>
              <a:t>Dokumentasjon – Noen eksempler</a:t>
            </a:r>
            <a:br>
              <a:rPr lang="nb-NO" dirty="0"/>
            </a:br>
            <a:endParaRPr lang="nb-NO" dirty="0"/>
          </a:p>
        </p:txBody>
      </p:sp>
      <p:sp>
        <p:nvSpPr>
          <p:cNvPr id="3" name="Content Placeholder 2"/>
          <p:cNvSpPr>
            <a:spLocks noGrp="1"/>
          </p:cNvSpPr>
          <p:nvPr>
            <p:ph idx="1"/>
          </p:nvPr>
        </p:nvSpPr>
        <p:spPr>
          <a:xfrm>
            <a:off x="539552" y="1268760"/>
            <a:ext cx="8064896" cy="4525963"/>
          </a:xfrm>
        </p:spPr>
        <p:txBody>
          <a:bodyPr/>
          <a:lstStyle/>
          <a:p>
            <a:endParaRPr lang="nb-NO" dirty="0"/>
          </a:p>
          <a:p>
            <a:endParaRPr lang="nb-NO" dirty="0"/>
          </a:p>
          <a:p>
            <a:endParaRPr lang="nb-NO" dirty="0"/>
          </a:p>
        </p:txBody>
      </p:sp>
      <p:pic>
        <p:nvPicPr>
          <p:cNvPr id="2" name="Picture 1"/>
          <p:cNvPicPr>
            <a:picLocks noChangeAspect="1"/>
          </p:cNvPicPr>
          <p:nvPr/>
        </p:nvPicPr>
        <p:blipFill>
          <a:blip r:embed="rId3"/>
          <a:stretch>
            <a:fillRect/>
          </a:stretch>
        </p:blipFill>
        <p:spPr>
          <a:xfrm>
            <a:off x="395536" y="908720"/>
            <a:ext cx="7272808" cy="5374606"/>
          </a:xfrm>
          <a:prstGeom prst="rect">
            <a:avLst/>
          </a:prstGeom>
        </p:spPr>
      </p:pic>
    </p:spTree>
    <p:extLst>
      <p:ext uri="{BB962C8B-B14F-4D97-AF65-F5344CB8AC3E}">
        <p14:creationId xmlns:p14="http://schemas.microsoft.com/office/powerpoint/2010/main" val="1528597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dirty="0"/>
              <a:t>Dokumentasjon – Noen eksempler</a:t>
            </a:r>
          </a:p>
        </p:txBody>
      </p:sp>
      <p:sp>
        <p:nvSpPr>
          <p:cNvPr id="3" name="Content Placeholder 2"/>
          <p:cNvSpPr>
            <a:spLocks noGrp="1"/>
          </p:cNvSpPr>
          <p:nvPr>
            <p:ph idx="1"/>
          </p:nvPr>
        </p:nvSpPr>
        <p:spPr>
          <a:xfrm>
            <a:off x="539552" y="1268760"/>
            <a:ext cx="8064896" cy="4525963"/>
          </a:xfrm>
        </p:spPr>
        <p:txBody>
          <a:bodyPr/>
          <a:lstStyle/>
          <a:p>
            <a:endParaRPr lang="nb-NO" dirty="0"/>
          </a:p>
          <a:p>
            <a:endParaRPr lang="nb-NO" dirty="0"/>
          </a:p>
          <a:p>
            <a:endParaRPr lang="nb-NO" dirty="0"/>
          </a:p>
        </p:txBody>
      </p:sp>
      <p:pic>
        <p:nvPicPr>
          <p:cNvPr id="5" name="Picture 4"/>
          <p:cNvPicPr>
            <a:picLocks noChangeAspect="1"/>
          </p:cNvPicPr>
          <p:nvPr/>
        </p:nvPicPr>
        <p:blipFill>
          <a:blip r:embed="rId3"/>
          <a:stretch>
            <a:fillRect/>
          </a:stretch>
        </p:blipFill>
        <p:spPr>
          <a:xfrm>
            <a:off x="539552" y="866375"/>
            <a:ext cx="6480720" cy="5839842"/>
          </a:xfrm>
          <a:prstGeom prst="rect">
            <a:avLst/>
          </a:prstGeom>
        </p:spPr>
      </p:pic>
    </p:spTree>
    <p:extLst>
      <p:ext uri="{BB962C8B-B14F-4D97-AF65-F5344CB8AC3E}">
        <p14:creationId xmlns:p14="http://schemas.microsoft.com/office/powerpoint/2010/main" val="1870859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780928"/>
            <a:ext cx="8064896" cy="792088"/>
          </a:xfrm>
        </p:spPr>
        <p:txBody>
          <a:bodyPr/>
          <a:lstStyle/>
          <a:p>
            <a:pPr algn="ctr"/>
            <a:r>
              <a:rPr lang="nb-NO"/>
              <a:t>Tensorflow DEMO</a:t>
            </a:r>
          </a:p>
        </p:txBody>
      </p:sp>
      <p:sp>
        <p:nvSpPr>
          <p:cNvPr id="4" name="Slide Number Placeholder 3"/>
          <p:cNvSpPr>
            <a:spLocks noGrp="1"/>
          </p:cNvSpPr>
          <p:nvPr>
            <p:ph type="sldNum" sz="quarter" idx="12"/>
          </p:nvPr>
        </p:nvSpPr>
        <p:spPr/>
        <p:txBody>
          <a:bodyPr/>
          <a:lstStyle/>
          <a:p>
            <a:fld id="{7C909793-4C29-CA47-B92F-AA2CB441F898}" type="slidenum">
              <a:rPr lang="en-US" smtClean="0"/>
              <a:t>32</a:t>
            </a:fld>
            <a:endParaRPr lang="en-US"/>
          </a:p>
        </p:txBody>
      </p:sp>
    </p:spTree>
    <p:extLst>
      <p:ext uri="{BB962C8B-B14F-4D97-AF65-F5344CB8AC3E}">
        <p14:creationId xmlns:p14="http://schemas.microsoft.com/office/powerpoint/2010/main" val="611194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438" y="2636912"/>
            <a:ext cx="8064896" cy="1143000"/>
          </a:xfrm>
        </p:spPr>
        <p:txBody>
          <a:bodyPr/>
          <a:lstStyle/>
          <a:p>
            <a:pPr algn="ctr"/>
            <a:r>
              <a:rPr lang="nb-NO"/>
              <a:t>Natalia CNTK </a:t>
            </a:r>
            <a:br>
              <a:rPr lang="nb-NO"/>
            </a:br>
            <a:r>
              <a:rPr lang="nb-NO"/>
              <a:t>part 2</a:t>
            </a:r>
          </a:p>
        </p:txBody>
      </p:sp>
      <p:sp>
        <p:nvSpPr>
          <p:cNvPr id="4" name="Slide Number Placeholder 3"/>
          <p:cNvSpPr>
            <a:spLocks noGrp="1"/>
          </p:cNvSpPr>
          <p:nvPr>
            <p:ph type="sldNum" sz="quarter" idx="12"/>
          </p:nvPr>
        </p:nvSpPr>
        <p:spPr/>
        <p:txBody>
          <a:bodyPr/>
          <a:lstStyle/>
          <a:p>
            <a:fld id="{7C909793-4C29-CA47-B92F-AA2CB441F898}" type="slidenum">
              <a:rPr lang="en-US" smtClean="0"/>
              <a:t>33</a:t>
            </a:fld>
            <a:endParaRPr lang="en-US"/>
          </a:p>
        </p:txBody>
      </p:sp>
    </p:spTree>
    <p:extLst>
      <p:ext uri="{BB962C8B-B14F-4D97-AF65-F5344CB8AC3E}">
        <p14:creationId xmlns:p14="http://schemas.microsoft.com/office/powerpoint/2010/main" val="2962561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BrainScript</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nb-NO"/>
              <a:t>custom network description language</a:t>
            </a:r>
          </a:p>
          <a:p>
            <a:pPr marL="457200" indent="-457200">
              <a:buFont typeface="Arial" panose="020B0604020202020204" pitchFamily="34" charset="0"/>
              <a:buChar char="•"/>
            </a:pPr>
            <a:endParaRPr lang="nb-NO"/>
          </a:p>
          <a:p>
            <a:pPr marL="457200" indent="-457200">
              <a:buFont typeface="Arial" panose="020B0604020202020204" pitchFamily="34" charset="0"/>
              <a:buChar char="•"/>
            </a:pPr>
            <a:endParaRPr lang="nb-NO"/>
          </a:p>
          <a:p>
            <a:pPr marL="457200" indent="-457200">
              <a:buFont typeface="Arial" panose="020B0604020202020204" pitchFamily="34" charset="0"/>
              <a:buChar char="•"/>
            </a:pPr>
            <a:endParaRPr lang="nb-NO"/>
          </a:p>
          <a:p>
            <a:pPr marL="457200" indent="-457200">
              <a:buFont typeface="Arial" panose="020B0604020202020204" pitchFamily="34" charset="0"/>
              <a:buChar char="•"/>
            </a:pPr>
            <a:r>
              <a:rPr lang="nb-NO"/>
              <a:t>or </a:t>
            </a:r>
          </a:p>
          <a:p>
            <a:pPr lvl="1"/>
            <a:r>
              <a:rPr lang="nb-NO" sz="2400" i="1">
                <a:solidFill>
                  <a:srgbClr val="3C0095"/>
                </a:solidFill>
              </a:rPr>
              <a:t>	</a:t>
            </a:r>
            <a:r>
              <a:rPr lang="nb-NO" sz="2400" i="1">
                <a:solidFill>
                  <a:schemeClr val="tx1">
                    <a:lumMod val="75000"/>
                    <a:lumOff val="25000"/>
                  </a:schemeClr>
                </a:solidFill>
              </a:rPr>
              <a:t>include myNetwork.bs</a:t>
            </a:r>
          </a:p>
        </p:txBody>
      </p:sp>
      <p:sp>
        <p:nvSpPr>
          <p:cNvPr id="4" name="Slide Number Placeholder 3"/>
          <p:cNvSpPr>
            <a:spLocks noGrp="1"/>
          </p:cNvSpPr>
          <p:nvPr>
            <p:ph type="sldNum" sz="quarter" idx="12"/>
          </p:nvPr>
        </p:nvSpPr>
        <p:spPr/>
        <p:txBody>
          <a:bodyPr/>
          <a:lstStyle/>
          <a:p>
            <a:fld id="{7C909793-4C29-CA47-B92F-AA2CB441F898}" type="slidenum">
              <a:rPr lang="en-US" smtClean="0"/>
              <a:t>34</a:t>
            </a:fld>
            <a:endParaRPr lang="en-US"/>
          </a:p>
        </p:txBody>
      </p:sp>
      <p:pic>
        <p:nvPicPr>
          <p:cNvPr id="5" name="Picture 4"/>
          <p:cNvPicPr>
            <a:picLocks noChangeAspect="1"/>
          </p:cNvPicPr>
          <p:nvPr/>
        </p:nvPicPr>
        <p:blipFill>
          <a:blip r:embed="rId2"/>
          <a:stretch>
            <a:fillRect/>
          </a:stretch>
        </p:blipFill>
        <p:spPr>
          <a:xfrm>
            <a:off x="827584" y="2135195"/>
            <a:ext cx="6768752" cy="1585473"/>
          </a:xfrm>
          <a:prstGeom prst="rect">
            <a:avLst/>
          </a:prstGeom>
        </p:spPr>
      </p:pic>
    </p:spTree>
    <p:extLst>
      <p:ext uri="{BB962C8B-B14F-4D97-AF65-F5344CB8AC3E}">
        <p14:creationId xmlns:p14="http://schemas.microsoft.com/office/powerpoint/2010/main" val="2739034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hlinkClick r:id="rId3"/>
              </a:rPr>
              <a:t>BrainScript Builder basics</a:t>
            </a:r>
            <a:endParaRPr lang="nb-NO"/>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nb-NO" sz="2400"/>
              <a:t>variables – tensors and scalars</a:t>
            </a:r>
          </a:p>
          <a:p>
            <a:pPr marL="457200" indent="-457200">
              <a:buFont typeface="Arial" panose="020B0604020202020204" pitchFamily="34" charset="0"/>
              <a:buChar char="•"/>
            </a:pPr>
            <a:r>
              <a:rPr lang="nb-NO" sz="2400"/>
              <a:t>dynamically typed</a:t>
            </a:r>
          </a:p>
          <a:p>
            <a:pPr marL="1371600" lvl="2" indent="-457200">
              <a:buFont typeface="Wingdings" panose="05000000000000000000" pitchFamily="2" charset="2"/>
              <a:buChar char="Ø"/>
            </a:pPr>
            <a:r>
              <a:rPr lang="nb-NO"/>
              <a:t>«record» </a:t>
            </a:r>
            <a:r>
              <a:rPr lang="nb-NO" b="1" i="1"/>
              <a:t>r</a:t>
            </a:r>
            <a:r>
              <a:rPr lang="nb-NO" i="1"/>
              <a:t> = { </a:t>
            </a:r>
            <a:r>
              <a:rPr lang="nb-NO" b="1" i="1"/>
              <a:t>x</a:t>
            </a:r>
            <a:r>
              <a:rPr lang="nb-NO" i="1"/>
              <a:t> = 13 ; y = 42 } accessed </a:t>
            </a:r>
            <a:r>
              <a:rPr lang="nb-NO" b="1" i="1"/>
              <a:t>r.x</a:t>
            </a:r>
            <a:endParaRPr lang="nb-NO" sz="1400" b="1" i="1"/>
          </a:p>
          <a:p>
            <a:pPr marL="457200" indent="-457200">
              <a:buFont typeface="Arial" panose="020B0604020202020204" pitchFamily="34" charset="0"/>
              <a:buChar char="•"/>
            </a:pPr>
            <a:r>
              <a:rPr lang="nb-NO" sz="2400"/>
              <a:t>literals </a:t>
            </a:r>
            <a:r>
              <a:rPr lang="nb-NO" sz="1800"/>
              <a:t>(</a:t>
            </a:r>
            <a:r>
              <a:rPr lang="nb-NO" sz="1800" i="1"/>
              <a:t>string, bool, numeric</a:t>
            </a:r>
            <a:r>
              <a:rPr lang="nb-NO" sz="1800"/>
              <a:t>)</a:t>
            </a:r>
            <a:r>
              <a:rPr lang="nb-NO" sz="2400"/>
              <a:t>, expressions, conditional expessions</a:t>
            </a:r>
          </a:p>
          <a:p>
            <a:pPr marL="457200" indent="-457200">
              <a:buFont typeface="Arial" panose="020B0604020202020204" pitchFamily="34" charset="0"/>
              <a:buChar char="•"/>
            </a:pPr>
            <a:r>
              <a:rPr lang="nb-NO" sz="2400"/>
              <a:t>user-defined functions (parameterized expressions)</a:t>
            </a:r>
          </a:p>
          <a:p>
            <a:pPr marL="1371600" lvl="2" indent="-457200">
              <a:buFont typeface="Wingdings" panose="05000000000000000000" pitchFamily="2" charset="2"/>
              <a:buChar char="Ø"/>
            </a:pPr>
            <a:r>
              <a:rPr lang="nb-NO" altLang="nb-NO" sz="1600" i="1">
                <a:solidFill>
                  <a:srgbClr val="333333"/>
                </a:solidFill>
                <a:latin typeface="+mn-lt"/>
              </a:rPr>
              <a:t>RFF (x, W, b) = RectifiedLinear (W * x + b)</a:t>
            </a:r>
            <a:r>
              <a:rPr lang="nb-NO" altLang="nb-NO" sz="1600" i="1">
                <a:latin typeface="+mn-lt"/>
              </a:rPr>
              <a:t> </a:t>
            </a:r>
          </a:p>
          <a:p>
            <a:pPr marL="457200" indent="-457200">
              <a:buFont typeface="Arial" panose="020B0604020202020204" pitchFamily="34" charset="0"/>
              <a:buChar char="•"/>
            </a:pPr>
            <a:r>
              <a:rPr lang="nb-NO" sz="2400"/>
              <a:t>functions inside functions</a:t>
            </a:r>
          </a:p>
          <a:p>
            <a:pPr marL="457200" indent="-457200">
              <a:buFont typeface="Arial" panose="020B0604020202020204" pitchFamily="34" charset="0"/>
              <a:buChar char="•"/>
            </a:pPr>
            <a:r>
              <a:rPr lang="nb-NO" sz="2400"/>
              <a:t>can be called recursively</a:t>
            </a:r>
          </a:p>
          <a:p>
            <a:pPr marL="457200" indent="-457200">
              <a:buFont typeface="Arial" panose="020B0604020202020204" pitchFamily="34" charset="0"/>
              <a:buChar char="•"/>
            </a:pPr>
            <a:endParaRPr lang="nb-NO" sz="2400"/>
          </a:p>
        </p:txBody>
      </p:sp>
      <p:sp>
        <p:nvSpPr>
          <p:cNvPr id="4" name="Slide Number Placeholder 3"/>
          <p:cNvSpPr>
            <a:spLocks noGrp="1"/>
          </p:cNvSpPr>
          <p:nvPr>
            <p:ph type="sldNum" sz="quarter" idx="12"/>
          </p:nvPr>
        </p:nvSpPr>
        <p:spPr/>
        <p:txBody>
          <a:bodyPr/>
          <a:lstStyle/>
          <a:p>
            <a:fld id="{7C909793-4C29-CA47-B92F-AA2CB441F898}" type="slidenum">
              <a:rPr lang="en-US" smtClean="0"/>
              <a:t>35</a:t>
            </a:fld>
            <a:endParaRPr lang="en-US"/>
          </a:p>
        </p:txBody>
      </p:sp>
    </p:spTree>
    <p:extLst>
      <p:ext uri="{BB962C8B-B14F-4D97-AF65-F5344CB8AC3E}">
        <p14:creationId xmlns:p14="http://schemas.microsoft.com/office/powerpoint/2010/main" val="69893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BrainScript: essentials</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b="1" i="1"/>
              <a:t>Model parameters</a:t>
            </a:r>
            <a:r>
              <a:rPr lang="en-US"/>
              <a:t> - any tensor that constitute the learned model</a:t>
            </a:r>
          </a:p>
          <a:p>
            <a:pPr marL="457200" indent="-457200">
              <a:buFont typeface="Arial" panose="020B0604020202020204" pitchFamily="34" charset="0"/>
              <a:buChar char="•"/>
            </a:pPr>
            <a:r>
              <a:rPr lang="en-US" b="1" i="1"/>
              <a:t>Model function</a:t>
            </a:r>
            <a:r>
              <a:rPr lang="en-US"/>
              <a:t> - the actual network formulas</a:t>
            </a:r>
          </a:p>
          <a:p>
            <a:pPr marL="457200" indent="-457200">
              <a:buFont typeface="Arial" panose="020B0604020202020204" pitchFamily="34" charset="0"/>
              <a:buChar char="•"/>
            </a:pPr>
            <a:r>
              <a:rPr lang="en-US" b="1" i="1"/>
              <a:t>Inputs</a:t>
            </a:r>
            <a:r>
              <a:rPr lang="en-US"/>
              <a:t> – features and labels</a:t>
            </a:r>
          </a:p>
          <a:p>
            <a:pPr marL="457200" indent="-457200">
              <a:buFont typeface="Arial" panose="020B0604020202020204" pitchFamily="34" charset="0"/>
              <a:buChar char="•"/>
            </a:pPr>
            <a:r>
              <a:rPr lang="en-US" b="1" i="1"/>
              <a:t>Training criterion </a:t>
            </a:r>
            <a:r>
              <a:rPr lang="en-US"/>
              <a:t>- loss function</a:t>
            </a:r>
          </a:p>
          <a:p>
            <a:pPr marL="457200" indent="-457200">
              <a:buFont typeface="Arial" panose="020B0604020202020204" pitchFamily="34" charset="0"/>
              <a:buChar char="•"/>
            </a:pPr>
            <a:r>
              <a:rPr lang="en-US" b="1" i="1"/>
              <a:t>Outputs</a:t>
            </a:r>
          </a:p>
          <a:p>
            <a:pPr marL="457200" indent="-457200">
              <a:buFont typeface="Arial" panose="020B0604020202020204" pitchFamily="34" charset="0"/>
              <a:buChar char="•"/>
            </a:pPr>
            <a:endParaRPr lang="en-US" b="1" i="1"/>
          </a:p>
          <a:p>
            <a:pPr marL="457200" indent="-457200">
              <a:buFont typeface="Arial" panose="020B0604020202020204" pitchFamily="34" charset="0"/>
              <a:buChar char="•"/>
            </a:pPr>
            <a:r>
              <a:rPr lang="en-US" b="1" i="1">
                <a:solidFill>
                  <a:schemeClr val="tx1">
                    <a:lumMod val="50000"/>
                    <a:lumOff val="50000"/>
                  </a:schemeClr>
                </a:solidFill>
              </a:rPr>
              <a:t>Evaluation criterion </a:t>
            </a:r>
            <a:r>
              <a:rPr lang="en-US" sz="2400" i="1">
                <a:solidFill>
                  <a:schemeClr val="tx1">
                    <a:lumMod val="50000"/>
                    <a:lumOff val="50000"/>
                  </a:schemeClr>
                </a:solidFill>
              </a:rPr>
              <a:t>(for performance tracking)</a:t>
            </a:r>
            <a:endParaRPr lang="nb-NO" i="1">
              <a:solidFill>
                <a:schemeClr val="tx1">
                  <a:lumMod val="50000"/>
                  <a:lumOff val="50000"/>
                </a:schemeClr>
              </a:solidFill>
            </a:endParaRPr>
          </a:p>
        </p:txBody>
      </p:sp>
      <p:sp>
        <p:nvSpPr>
          <p:cNvPr id="4" name="Slide Number Placeholder 3"/>
          <p:cNvSpPr>
            <a:spLocks noGrp="1"/>
          </p:cNvSpPr>
          <p:nvPr>
            <p:ph type="sldNum" sz="quarter" idx="12"/>
          </p:nvPr>
        </p:nvSpPr>
        <p:spPr/>
        <p:txBody>
          <a:bodyPr/>
          <a:lstStyle/>
          <a:p>
            <a:fld id="{7C909793-4C29-CA47-B92F-AA2CB441F898}" type="slidenum">
              <a:rPr lang="en-US" smtClean="0"/>
              <a:t>36</a:t>
            </a:fld>
            <a:endParaRPr lang="en-US"/>
          </a:p>
        </p:txBody>
      </p:sp>
    </p:spTree>
    <p:extLst>
      <p:ext uri="{BB962C8B-B14F-4D97-AF65-F5344CB8AC3E}">
        <p14:creationId xmlns:p14="http://schemas.microsoft.com/office/powerpoint/2010/main" val="2363875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Brain Script: predefined</a:t>
            </a:r>
          </a:p>
        </p:txBody>
      </p:sp>
      <p:sp>
        <p:nvSpPr>
          <p:cNvPr id="3" name="Content Placeholder 2"/>
          <p:cNvSpPr>
            <a:spLocks noGrp="1"/>
          </p:cNvSpPr>
          <p:nvPr>
            <p:ph idx="1"/>
          </p:nvPr>
        </p:nvSpPr>
        <p:spPr/>
        <p:txBody>
          <a:bodyPr>
            <a:normAutofit lnSpcReduction="10000"/>
          </a:bodyPr>
          <a:lstStyle/>
          <a:p>
            <a:r>
              <a:rPr lang="nb-NO" b="1"/>
              <a:t>Activation functions</a:t>
            </a:r>
          </a:p>
          <a:p>
            <a:pPr marL="914400" lvl="1" indent="-457200">
              <a:buFont typeface="Wingdings" panose="05000000000000000000" pitchFamily="2" charset="2"/>
              <a:buChar char="Ø"/>
            </a:pPr>
            <a:r>
              <a:rPr lang="nb-NO"/>
              <a:t>Sigmoid(), Tanh(), ReLU(), Softmax(), LogSoftmax(), Hardmax()</a:t>
            </a:r>
          </a:p>
          <a:p>
            <a:r>
              <a:rPr lang="nb-NO" b="1"/>
              <a:t>Loss functions</a:t>
            </a:r>
          </a:p>
          <a:p>
            <a:pPr marL="914400" lvl="1" indent="-457200">
              <a:buFont typeface="Wingdings" panose="05000000000000000000" pitchFamily="2" charset="2"/>
              <a:buChar char="Ø"/>
            </a:pPr>
            <a:r>
              <a:rPr lang="nb-NO"/>
              <a:t>CrossEntropy, CrossEntropyWithSoftmax, ClassificationError(), etc…</a:t>
            </a:r>
          </a:p>
          <a:p>
            <a:r>
              <a:rPr lang="nb-NO" b="1"/>
              <a:t>Layers</a:t>
            </a:r>
          </a:p>
          <a:p>
            <a:pPr marL="914400" lvl="1" indent="-457200">
              <a:buFont typeface="Wingdings" panose="05000000000000000000" pitchFamily="2" charset="2"/>
              <a:buChar char="Ø"/>
            </a:pPr>
            <a:r>
              <a:rPr lang="nb-NO"/>
              <a:t>DenseLayer, ConvolutionalLayer, MaxPoolingLayer, RecurrentLSTMLayer, etc…</a:t>
            </a:r>
          </a:p>
          <a:p>
            <a:endParaRPr lang="nb-NO"/>
          </a:p>
          <a:p>
            <a:endParaRPr lang="nb-NO"/>
          </a:p>
        </p:txBody>
      </p:sp>
      <p:sp>
        <p:nvSpPr>
          <p:cNvPr id="4" name="Slide Number Placeholder 3"/>
          <p:cNvSpPr>
            <a:spLocks noGrp="1"/>
          </p:cNvSpPr>
          <p:nvPr>
            <p:ph type="sldNum" sz="quarter" idx="12"/>
          </p:nvPr>
        </p:nvSpPr>
        <p:spPr/>
        <p:txBody>
          <a:bodyPr/>
          <a:lstStyle/>
          <a:p>
            <a:fld id="{7C909793-4C29-CA47-B92F-AA2CB441F898}" type="slidenum">
              <a:rPr lang="en-US" smtClean="0"/>
              <a:t>37</a:t>
            </a:fld>
            <a:endParaRPr lang="en-US"/>
          </a:p>
        </p:txBody>
      </p:sp>
    </p:spTree>
    <p:extLst>
      <p:ext uri="{BB962C8B-B14F-4D97-AF65-F5344CB8AC3E}">
        <p14:creationId xmlns:p14="http://schemas.microsoft.com/office/powerpoint/2010/main" val="754417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MNIST example</a:t>
            </a:r>
          </a:p>
        </p:txBody>
      </p:sp>
      <p:sp>
        <p:nvSpPr>
          <p:cNvPr id="3" name="Content Placeholder 2"/>
          <p:cNvSpPr>
            <a:spLocks noGrp="1"/>
          </p:cNvSpPr>
          <p:nvPr>
            <p:ph idx="1"/>
          </p:nvPr>
        </p:nvSpPr>
        <p:spPr/>
        <p:txBody>
          <a:bodyPr/>
          <a:lstStyle/>
          <a:p>
            <a:r>
              <a:rPr lang="en-US"/>
              <a:t>popular image dataset of handwritten digits</a:t>
            </a:r>
          </a:p>
          <a:p>
            <a:endParaRPr lang="en-US"/>
          </a:p>
          <a:p>
            <a:pPr marL="914400" lvl="1" indent="-457200">
              <a:buFont typeface="Arial" panose="020B0604020202020204" pitchFamily="34" charset="0"/>
              <a:buChar char="•"/>
            </a:pPr>
            <a:endParaRPr lang="en-US"/>
          </a:p>
          <a:p>
            <a:pPr marL="914400" lvl="1" indent="-457200">
              <a:buFont typeface="Arial" panose="020B0604020202020204" pitchFamily="34" charset="0"/>
              <a:buChar char="•"/>
            </a:pPr>
            <a:endParaRPr lang="en-US"/>
          </a:p>
          <a:p>
            <a:pPr marL="914400" lvl="1" indent="-457200">
              <a:buFont typeface="Arial" panose="020B0604020202020204" pitchFamily="34" charset="0"/>
              <a:buChar char="•"/>
            </a:pPr>
            <a:endParaRPr lang="en-US"/>
          </a:p>
          <a:p>
            <a:pPr marL="914400" lvl="1" indent="-457200">
              <a:buFont typeface="Arial" panose="020B0604020202020204" pitchFamily="34" charset="0"/>
              <a:buChar char="•"/>
            </a:pPr>
            <a:r>
              <a:rPr lang="en-US"/>
              <a:t>training 60.000 examples</a:t>
            </a:r>
          </a:p>
          <a:p>
            <a:pPr marL="914400" lvl="1" indent="-457200">
              <a:buFont typeface="Arial" panose="020B0604020202020204" pitchFamily="34" charset="0"/>
              <a:buChar char="•"/>
            </a:pPr>
            <a:r>
              <a:rPr lang="en-US"/>
              <a:t>test 10.000 examples</a:t>
            </a:r>
            <a:endParaRPr lang="nb-NO"/>
          </a:p>
        </p:txBody>
      </p:sp>
      <p:sp>
        <p:nvSpPr>
          <p:cNvPr id="4" name="Slide Number Placeholder 3"/>
          <p:cNvSpPr>
            <a:spLocks noGrp="1"/>
          </p:cNvSpPr>
          <p:nvPr>
            <p:ph type="sldNum" sz="quarter" idx="12"/>
          </p:nvPr>
        </p:nvSpPr>
        <p:spPr/>
        <p:txBody>
          <a:bodyPr/>
          <a:lstStyle/>
          <a:p>
            <a:fld id="{7C909793-4C29-CA47-B92F-AA2CB441F898}" type="slidenum">
              <a:rPr lang="en-US" smtClean="0"/>
              <a:t>38</a:t>
            </a:fld>
            <a:endParaRPr lang="en-US"/>
          </a:p>
        </p:txBody>
      </p:sp>
      <p:pic>
        <p:nvPicPr>
          <p:cNvPr id="5" name="Picture 4"/>
          <p:cNvPicPr>
            <a:picLocks noChangeAspect="1"/>
          </p:cNvPicPr>
          <p:nvPr/>
        </p:nvPicPr>
        <p:blipFill>
          <a:blip r:embed="rId2"/>
          <a:stretch>
            <a:fillRect/>
          </a:stretch>
        </p:blipFill>
        <p:spPr>
          <a:xfrm>
            <a:off x="2411760" y="2420888"/>
            <a:ext cx="1978024" cy="1338616"/>
          </a:xfrm>
          <a:prstGeom prst="rect">
            <a:avLst/>
          </a:prstGeom>
        </p:spPr>
      </p:pic>
    </p:spTree>
    <p:extLst>
      <p:ext uri="{BB962C8B-B14F-4D97-AF65-F5344CB8AC3E}">
        <p14:creationId xmlns:p14="http://schemas.microsoft.com/office/powerpoint/2010/main" val="1414586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348880"/>
            <a:ext cx="8280920" cy="1800200"/>
          </a:xfrm>
        </p:spPr>
        <p:txBody>
          <a:bodyPr/>
          <a:lstStyle/>
          <a:p>
            <a:pPr algn="ctr"/>
            <a:r>
              <a:rPr lang="nb-NO"/>
              <a:t>CNTK DEMO 2: </a:t>
            </a:r>
            <a:br>
              <a:rPr lang="nb-NO"/>
            </a:br>
            <a:br>
              <a:rPr lang="nb-NO"/>
            </a:br>
            <a:r>
              <a:rPr lang="nb-NO" sz="2800"/>
              <a:t>MNIST with One-Hidden-Layer Neural Network</a:t>
            </a:r>
            <a:br>
              <a:rPr lang="nb-NO" b="1"/>
            </a:br>
            <a:endParaRPr lang="nb-NO"/>
          </a:p>
        </p:txBody>
      </p:sp>
      <p:sp>
        <p:nvSpPr>
          <p:cNvPr id="4" name="Slide Number Placeholder 3"/>
          <p:cNvSpPr>
            <a:spLocks noGrp="1"/>
          </p:cNvSpPr>
          <p:nvPr>
            <p:ph type="sldNum" sz="quarter" idx="12"/>
          </p:nvPr>
        </p:nvSpPr>
        <p:spPr/>
        <p:txBody>
          <a:bodyPr/>
          <a:lstStyle/>
          <a:p>
            <a:fld id="{7C909793-4C29-CA47-B92F-AA2CB441F898}" type="slidenum">
              <a:rPr lang="en-US" smtClean="0"/>
              <a:t>39</a:t>
            </a:fld>
            <a:endParaRPr lang="en-US"/>
          </a:p>
        </p:txBody>
      </p:sp>
    </p:spTree>
    <p:extLst>
      <p:ext uri="{BB962C8B-B14F-4D97-AF65-F5344CB8AC3E}">
        <p14:creationId xmlns:p14="http://schemas.microsoft.com/office/powerpoint/2010/main" val="2371514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Deep Learning - CNN</a:t>
            </a:r>
            <a:endParaRPr lang="nb-NO" dirty="0"/>
          </a:p>
        </p:txBody>
      </p:sp>
      <p:sp>
        <p:nvSpPr>
          <p:cNvPr id="4" name="Slide Number Placeholder 3"/>
          <p:cNvSpPr>
            <a:spLocks noGrp="1"/>
          </p:cNvSpPr>
          <p:nvPr>
            <p:ph type="sldNum" sz="quarter" idx="12"/>
          </p:nvPr>
        </p:nvSpPr>
        <p:spPr/>
        <p:txBody>
          <a:bodyPr/>
          <a:lstStyle/>
          <a:p>
            <a:fld id="{7C909793-4C29-CA47-B92F-AA2CB441F898}" type="slidenum">
              <a:rPr lang="en-US" smtClean="0"/>
              <a:t>4</a:t>
            </a:fld>
            <a:endParaRPr lang="en-US"/>
          </a:p>
        </p:txBody>
      </p:sp>
      <p:pic>
        <p:nvPicPr>
          <p:cNvPr id="1026" name="Picture 2" descr="Bilderesultat for deep learni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3568" y="1340768"/>
            <a:ext cx="6480720" cy="22640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esultat for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701552"/>
            <a:ext cx="6726386" cy="263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737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CNTK: Where to start</a:t>
            </a:r>
          </a:p>
        </p:txBody>
      </p:sp>
      <p:sp>
        <p:nvSpPr>
          <p:cNvPr id="3" name="Content Placeholder 2"/>
          <p:cNvSpPr>
            <a:spLocks noGrp="1"/>
          </p:cNvSpPr>
          <p:nvPr>
            <p:ph idx="1"/>
          </p:nvPr>
        </p:nvSpPr>
        <p:spPr>
          <a:xfrm>
            <a:off x="539552" y="2852936"/>
            <a:ext cx="8064896" cy="604664"/>
          </a:xfrm>
        </p:spPr>
        <p:txBody>
          <a:bodyPr/>
          <a:lstStyle/>
          <a:p>
            <a:pPr algn="ctr"/>
            <a:r>
              <a:rPr lang="nb-NO" sz="2400" b="1">
                <a:solidFill>
                  <a:srgbClr val="F900C5"/>
                </a:solidFill>
              </a:rPr>
              <a:t>https://github.com/Microsoft/CNTK/wiki/Tutorials</a:t>
            </a:r>
            <a:endParaRPr lang="nb-NO" b="1">
              <a:solidFill>
                <a:srgbClr val="F900C5"/>
              </a:solidFill>
            </a:endParaRPr>
          </a:p>
        </p:txBody>
      </p:sp>
      <p:sp>
        <p:nvSpPr>
          <p:cNvPr id="4" name="Slide Number Placeholder 3"/>
          <p:cNvSpPr>
            <a:spLocks noGrp="1"/>
          </p:cNvSpPr>
          <p:nvPr>
            <p:ph type="sldNum" sz="quarter" idx="12"/>
          </p:nvPr>
        </p:nvSpPr>
        <p:spPr/>
        <p:txBody>
          <a:bodyPr/>
          <a:lstStyle/>
          <a:p>
            <a:fld id="{7C909793-4C29-CA47-B92F-AA2CB441F898}" type="slidenum">
              <a:rPr lang="en-US" smtClean="0"/>
              <a:t>40</a:t>
            </a:fld>
            <a:endParaRPr lang="en-US"/>
          </a:p>
        </p:txBody>
      </p:sp>
      <p:pic>
        <p:nvPicPr>
          <p:cNvPr id="5" name="Picture 4"/>
          <p:cNvPicPr>
            <a:picLocks noChangeAspect="1"/>
          </p:cNvPicPr>
          <p:nvPr/>
        </p:nvPicPr>
        <p:blipFill>
          <a:blip r:embed="rId2"/>
          <a:stretch>
            <a:fillRect/>
          </a:stretch>
        </p:blipFill>
        <p:spPr>
          <a:xfrm>
            <a:off x="6588224" y="3933056"/>
            <a:ext cx="2279154" cy="2659013"/>
          </a:xfrm>
          <a:prstGeom prst="rect">
            <a:avLst/>
          </a:prstGeom>
        </p:spPr>
      </p:pic>
      <p:sp>
        <p:nvSpPr>
          <p:cNvPr id="6" name="Rectangle 5"/>
          <p:cNvSpPr/>
          <p:nvPr/>
        </p:nvSpPr>
        <p:spPr>
          <a:xfrm>
            <a:off x="2411760" y="5127873"/>
            <a:ext cx="3743841" cy="369332"/>
          </a:xfrm>
          <a:prstGeom prst="rect">
            <a:avLst/>
          </a:prstGeom>
        </p:spPr>
        <p:txBody>
          <a:bodyPr wrap="square">
            <a:spAutoFit/>
          </a:bodyPr>
          <a:lstStyle/>
          <a:p>
            <a:r>
              <a:rPr lang="nb-NO" b="1">
                <a:solidFill>
                  <a:srgbClr val="0066CC"/>
                </a:solidFill>
              </a:rPr>
              <a:t>… and mandatory kitten picture</a:t>
            </a:r>
            <a:endParaRPr lang="nb-NO">
              <a:solidFill>
                <a:srgbClr val="0066CC"/>
              </a:solidFill>
            </a:endParaRPr>
          </a:p>
        </p:txBody>
      </p:sp>
    </p:spTree>
    <p:extLst>
      <p:ext uri="{BB962C8B-B14F-4D97-AF65-F5344CB8AC3E}">
        <p14:creationId xmlns:p14="http://schemas.microsoft.com/office/powerpoint/2010/main" val="217553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708920"/>
            <a:ext cx="8064896" cy="1143000"/>
          </a:xfrm>
        </p:spPr>
        <p:txBody>
          <a:bodyPr/>
          <a:lstStyle/>
          <a:p>
            <a:pPr algn="ctr"/>
            <a:r>
              <a:rPr lang="nb-NO"/>
              <a:t>Summary</a:t>
            </a:r>
          </a:p>
        </p:txBody>
      </p:sp>
      <p:sp>
        <p:nvSpPr>
          <p:cNvPr id="4" name="Slide Number Placeholder 3"/>
          <p:cNvSpPr>
            <a:spLocks noGrp="1"/>
          </p:cNvSpPr>
          <p:nvPr>
            <p:ph type="sldNum" sz="quarter" idx="12"/>
          </p:nvPr>
        </p:nvSpPr>
        <p:spPr/>
        <p:txBody>
          <a:bodyPr/>
          <a:lstStyle/>
          <a:p>
            <a:fld id="{7C909793-4C29-CA47-B92F-AA2CB441F898}" type="slidenum">
              <a:rPr lang="en-US" smtClean="0"/>
              <a:t>41</a:t>
            </a:fld>
            <a:endParaRPr lang="en-US"/>
          </a:p>
        </p:txBody>
      </p:sp>
    </p:spTree>
    <p:extLst>
      <p:ext uri="{BB962C8B-B14F-4D97-AF65-F5344CB8AC3E}">
        <p14:creationId xmlns:p14="http://schemas.microsoft.com/office/powerpoint/2010/main" val="824771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Subjective Feedback</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46135592"/>
              </p:ext>
            </p:extLst>
          </p:nvPr>
        </p:nvGraphicFramePr>
        <p:xfrm>
          <a:off x="539750" y="1600200"/>
          <a:ext cx="8064501" cy="4421088"/>
        </p:xfrm>
        <a:graphic>
          <a:graphicData uri="http://schemas.openxmlformats.org/drawingml/2006/table">
            <a:tbl>
              <a:tblPr firstRow="1" bandRow="1">
                <a:tableStyleId>{5C22544A-7EE6-4342-B048-85BDC9FD1C3A}</a:tableStyleId>
              </a:tblPr>
              <a:tblGrid>
                <a:gridCol w="2688167">
                  <a:extLst>
                    <a:ext uri="{9D8B030D-6E8A-4147-A177-3AD203B41FA5}">
                      <a16:colId xmlns:a16="http://schemas.microsoft.com/office/drawing/2014/main" val="2759655403"/>
                    </a:ext>
                  </a:extLst>
                </a:gridCol>
                <a:gridCol w="2688167">
                  <a:extLst>
                    <a:ext uri="{9D8B030D-6E8A-4147-A177-3AD203B41FA5}">
                      <a16:colId xmlns:a16="http://schemas.microsoft.com/office/drawing/2014/main" val="3419818002"/>
                    </a:ext>
                  </a:extLst>
                </a:gridCol>
                <a:gridCol w="2688167">
                  <a:extLst>
                    <a:ext uri="{9D8B030D-6E8A-4147-A177-3AD203B41FA5}">
                      <a16:colId xmlns:a16="http://schemas.microsoft.com/office/drawing/2014/main" val="1938676563"/>
                    </a:ext>
                  </a:extLst>
                </a:gridCol>
              </a:tblGrid>
              <a:tr h="736848">
                <a:tc>
                  <a:txBody>
                    <a:bodyPr/>
                    <a:lstStyle/>
                    <a:p>
                      <a:endParaRPr lang="nb-NO"/>
                    </a:p>
                  </a:txBody>
                  <a:tcPr/>
                </a:tc>
                <a:tc>
                  <a:txBody>
                    <a:bodyPr/>
                    <a:lstStyle/>
                    <a:p>
                      <a:pPr algn="ctr"/>
                      <a:r>
                        <a:rPr lang="nb-NO"/>
                        <a:t>CNTK</a:t>
                      </a:r>
                    </a:p>
                  </a:txBody>
                  <a:tcPr/>
                </a:tc>
                <a:tc>
                  <a:txBody>
                    <a:bodyPr/>
                    <a:lstStyle/>
                    <a:p>
                      <a:pPr algn="ctr"/>
                      <a:r>
                        <a:rPr lang="nb-NO"/>
                        <a:t>TensorFlow</a:t>
                      </a:r>
                    </a:p>
                  </a:txBody>
                  <a:tcPr/>
                </a:tc>
                <a:extLst>
                  <a:ext uri="{0D108BD9-81ED-4DB2-BD59-A6C34878D82A}">
                    <a16:rowId xmlns:a16="http://schemas.microsoft.com/office/drawing/2014/main" val="288582833"/>
                  </a:ext>
                </a:extLst>
              </a:tr>
              <a:tr h="736848">
                <a:tc>
                  <a:txBody>
                    <a:bodyPr/>
                    <a:lstStyle/>
                    <a:p>
                      <a:r>
                        <a:rPr lang="nb-NO"/>
                        <a:t>Platform</a:t>
                      </a:r>
                    </a:p>
                  </a:txBody>
                  <a:tcPr/>
                </a:tc>
                <a:tc>
                  <a:txBody>
                    <a:bodyPr/>
                    <a:lstStyle/>
                    <a:p>
                      <a:pPr algn="ctr"/>
                      <a:r>
                        <a:rPr lang="nb-NO"/>
                        <a:t>Windows,</a:t>
                      </a:r>
                      <a:r>
                        <a:rPr lang="nb-NO" baseline="0"/>
                        <a:t> Linux, CPU\GPU, multi</a:t>
                      </a:r>
                      <a:endParaRPr lang="nb-NO"/>
                    </a:p>
                  </a:txBody>
                  <a:tcPr/>
                </a:tc>
                <a:tc>
                  <a:txBody>
                    <a:bodyPr/>
                    <a:lstStyle/>
                    <a:p>
                      <a:pPr algn="ctr"/>
                      <a:r>
                        <a:rPr lang="nb-NO"/>
                        <a:t>Linux</a:t>
                      </a:r>
                    </a:p>
                    <a:p>
                      <a:pPr algn="ctr"/>
                      <a:r>
                        <a:rPr lang="nb-NO"/>
                        <a:t>CPU\GPU, multi</a:t>
                      </a:r>
                    </a:p>
                  </a:txBody>
                  <a:tcPr/>
                </a:tc>
                <a:extLst>
                  <a:ext uri="{0D108BD9-81ED-4DB2-BD59-A6C34878D82A}">
                    <a16:rowId xmlns:a16="http://schemas.microsoft.com/office/drawing/2014/main" val="3068748353"/>
                  </a:ext>
                </a:extLst>
              </a:tr>
              <a:tr h="736848">
                <a:tc>
                  <a:txBody>
                    <a:bodyPr/>
                    <a:lstStyle/>
                    <a:p>
                      <a:r>
                        <a:rPr lang="nb-NO"/>
                        <a:t>Flexibility</a:t>
                      </a:r>
                    </a:p>
                  </a:txBody>
                  <a:tcPr/>
                </a:tc>
                <a:tc>
                  <a:txBody>
                    <a:bodyPr/>
                    <a:lstStyle/>
                    <a:p>
                      <a:pPr algn="ctr"/>
                      <a:r>
                        <a:rPr lang="nb-NO"/>
                        <a:t>4</a:t>
                      </a:r>
                    </a:p>
                  </a:txBody>
                  <a:tcPr/>
                </a:tc>
                <a:tc>
                  <a:txBody>
                    <a:bodyPr/>
                    <a:lstStyle/>
                    <a:p>
                      <a:pPr algn="ctr"/>
                      <a:r>
                        <a:rPr lang="nb-NO"/>
                        <a:t>5</a:t>
                      </a:r>
                    </a:p>
                  </a:txBody>
                  <a:tcPr/>
                </a:tc>
                <a:extLst>
                  <a:ext uri="{0D108BD9-81ED-4DB2-BD59-A6C34878D82A}">
                    <a16:rowId xmlns:a16="http://schemas.microsoft.com/office/drawing/2014/main" val="1335753720"/>
                  </a:ext>
                </a:extLst>
              </a:tr>
              <a:tr h="736848">
                <a:tc>
                  <a:txBody>
                    <a:bodyPr/>
                    <a:lstStyle/>
                    <a:p>
                      <a:r>
                        <a:rPr lang="nb-NO"/>
                        <a:t>Documentation / Comminuty</a:t>
                      </a:r>
                    </a:p>
                  </a:txBody>
                  <a:tcPr/>
                </a:tc>
                <a:tc>
                  <a:txBody>
                    <a:bodyPr/>
                    <a:lstStyle/>
                    <a:p>
                      <a:pPr algn="ctr"/>
                      <a:r>
                        <a:rPr lang="nb-NO"/>
                        <a:t>3</a:t>
                      </a:r>
                    </a:p>
                  </a:txBody>
                  <a:tcPr/>
                </a:tc>
                <a:tc>
                  <a:txBody>
                    <a:bodyPr/>
                    <a:lstStyle/>
                    <a:p>
                      <a:pPr algn="ctr"/>
                      <a:r>
                        <a:rPr lang="nb-NO"/>
                        <a:t>5</a:t>
                      </a:r>
                    </a:p>
                  </a:txBody>
                  <a:tcPr/>
                </a:tc>
                <a:extLst>
                  <a:ext uri="{0D108BD9-81ED-4DB2-BD59-A6C34878D82A}">
                    <a16:rowId xmlns:a16="http://schemas.microsoft.com/office/drawing/2014/main" val="1092464234"/>
                  </a:ext>
                </a:extLst>
              </a:tr>
              <a:tr h="736848">
                <a:tc>
                  <a:txBody>
                    <a:bodyPr/>
                    <a:lstStyle/>
                    <a:p>
                      <a:r>
                        <a:rPr lang="nb-NO"/>
                        <a:t>User treshold</a:t>
                      </a:r>
                    </a:p>
                  </a:txBody>
                  <a:tcPr/>
                </a:tc>
                <a:tc>
                  <a:txBody>
                    <a:bodyPr/>
                    <a:lstStyle/>
                    <a:p>
                      <a:pPr algn="ctr"/>
                      <a:r>
                        <a:rPr lang="nb-NO"/>
                        <a:t>5</a:t>
                      </a:r>
                    </a:p>
                  </a:txBody>
                  <a:tcPr/>
                </a:tc>
                <a:tc>
                  <a:txBody>
                    <a:bodyPr/>
                    <a:lstStyle/>
                    <a:p>
                      <a:pPr algn="ctr"/>
                      <a:r>
                        <a:rPr lang="nb-NO"/>
                        <a:t>3</a:t>
                      </a:r>
                    </a:p>
                  </a:txBody>
                  <a:tcPr/>
                </a:tc>
                <a:extLst>
                  <a:ext uri="{0D108BD9-81ED-4DB2-BD59-A6C34878D82A}">
                    <a16:rowId xmlns:a16="http://schemas.microsoft.com/office/drawing/2014/main" val="317826701"/>
                  </a:ext>
                </a:extLst>
              </a:tr>
              <a:tr h="736848">
                <a:tc>
                  <a:txBody>
                    <a:bodyPr/>
                    <a:lstStyle/>
                    <a:p>
                      <a:r>
                        <a:rPr lang="nb-NO"/>
                        <a:t>Usability</a:t>
                      </a:r>
                    </a:p>
                  </a:txBody>
                  <a:tcPr/>
                </a:tc>
                <a:tc>
                  <a:txBody>
                    <a:bodyPr/>
                    <a:lstStyle/>
                    <a:p>
                      <a:pPr algn="ctr"/>
                      <a:r>
                        <a:rPr lang="nb-NO"/>
                        <a:t>5</a:t>
                      </a:r>
                    </a:p>
                  </a:txBody>
                  <a:tcPr/>
                </a:tc>
                <a:tc>
                  <a:txBody>
                    <a:bodyPr/>
                    <a:lstStyle/>
                    <a:p>
                      <a:pPr algn="ctr"/>
                      <a:r>
                        <a:rPr lang="nb-NO"/>
                        <a:t>5</a:t>
                      </a:r>
                    </a:p>
                  </a:txBody>
                  <a:tcPr/>
                </a:tc>
                <a:extLst>
                  <a:ext uri="{0D108BD9-81ED-4DB2-BD59-A6C34878D82A}">
                    <a16:rowId xmlns:a16="http://schemas.microsoft.com/office/drawing/2014/main" val="98140536"/>
                  </a:ext>
                </a:extLst>
              </a:tr>
            </a:tbl>
          </a:graphicData>
        </a:graphic>
      </p:graphicFrame>
      <p:sp>
        <p:nvSpPr>
          <p:cNvPr id="4" name="Slide Number Placeholder 3"/>
          <p:cNvSpPr>
            <a:spLocks noGrp="1"/>
          </p:cNvSpPr>
          <p:nvPr>
            <p:ph type="sldNum" sz="quarter" idx="12"/>
          </p:nvPr>
        </p:nvSpPr>
        <p:spPr/>
        <p:txBody>
          <a:bodyPr/>
          <a:lstStyle/>
          <a:p>
            <a:fld id="{7C909793-4C29-CA47-B92F-AA2CB441F898}" type="slidenum">
              <a:rPr lang="en-US" smtClean="0"/>
              <a:t>42</a:t>
            </a:fld>
            <a:endParaRPr lang="en-US"/>
          </a:p>
        </p:txBody>
      </p:sp>
    </p:spTree>
    <p:extLst>
      <p:ext uri="{BB962C8B-B14F-4D97-AF65-F5344CB8AC3E}">
        <p14:creationId xmlns:p14="http://schemas.microsoft.com/office/powerpoint/2010/main" val="752200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C909793-4C29-CA47-B92F-AA2CB441F898}" type="slidenum">
              <a:rPr lang="en-US" smtClean="0"/>
              <a:t>43</a:t>
            </a:fld>
            <a:endParaRPr lang="en-US"/>
          </a:p>
        </p:txBody>
      </p:sp>
      <p:sp>
        <p:nvSpPr>
          <p:cNvPr id="6" name="Rectangle 5"/>
          <p:cNvSpPr/>
          <p:nvPr/>
        </p:nvSpPr>
        <p:spPr>
          <a:xfrm>
            <a:off x="2411760" y="5877272"/>
            <a:ext cx="4248472" cy="369332"/>
          </a:xfrm>
          <a:prstGeom prst="rect">
            <a:avLst/>
          </a:prstGeom>
        </p:spPr>
        <p:txBody>
          <a:bodyPr wrap="square">
            <a:spAutoFit/>
          </a:bodyPr>
          <a:lstStyle/>
          <a:p>
            <a:r>
              <a:rPr lang="nb-NO" b="1" dirty="0">
                <a:solidFill>
                  <a:srgbClr val="0066CC"/>
                </a:solidFill>
              </a:rPr>
              <a:t>… and mandatory kitten picture :-P</a:t>
            </a:r>
            <a:endParaRPr lang="nb-NO" dirty="0">
              <a:solidFill>
                <a:srgbClr val="0066CC"/>
              </a:solidFill>
            </a:endParaRPr>
          </a:p>
        </p:txBody>
      </p:sp>
      <p:pic>
        <p:nvPicPr>
          <p:cNvPr id="1028" name="Picture 4" descr="Bilderesultat for python bul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0152" y="2619882"/>
            <a:ext cx="5546697" cy="322632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539552" y="116631"/>
            <a:ext cx="8424936" cy="2441129"/>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800" kern="1200">
                <a:solidFill>
                  <a:schemeClr val="tx1"/>
                </a:solidFill>
                <a:latin typeface="+mj-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j-lt"/>
                <a:ea typeface="+mn-ea"/>
                <a:cs typeface="+mn-cs"/>
              </a:defRPr>
            </a:lvl2pPr>
            <a:lvl3pPr marL="914400" indent="0" algn="l" defTabSz="457200" rtl="0" eaLnBrk="1" latinLnBrk="0" hangingPunct="1">
              <a:spcBef>
                <a:spcPct val="20000"/>
              </a:spcBef>
              <a:buFont typeface="Arial"/>
              <a:buNone/>
              <a:defRPr sz="1800" kern="1200">
                <a:solidFill>
                  <a:schemeClr val="tx1"/>
                </a:solidFill>
                <a:latin typeface="+mj-lt"/>
                <a:ea typeface="+mn-ea"/>
                <a:cs typeface="+mn-cs"/>
              </a:defRPr>
            </a:lvl3pPr>
            <a:lvl4pPr marL="1371600" indent="0" algn="l" defTabSz="457200" rtl="0" eaLnBrk="1" latinLnBrk="0" hangingPunct="1">
              <a:spcBef>
                <a:spcPct val="20000"/>
              </a:spcBef>
              <a:buFont typeface="Arial"/>
              <a:buNone/>
              <a:defRPr sz="1200" kern="1200">
                <a:solidFill>
                  <a:schemeClr val="tx1"/>
                </a:solidFill>
                <a:latin typeface="+mj-lt"/>
                <a:ea typeface="+mn-ea"/>
                <a:cs typeface="+mn-cs"/>
              </a:defRPr>
            </a:lvl4pPr>
            <a:lvl5pPr marL="1828800" indent="0" algn="l" defTabSz="457200" rtl="0" eaLnBrk="1" latinLnBrk="0" hangingPunct="1">
              <a:spcBef>
                <a:spcPct val="20000"/>
              </a:spcBef>
              <a:buFont typeface="Arial"/>
              <a:buNone/>
              <a:defRPr sz="12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b-NO" sz="2000" b="1" dirty="0"/>
              <a:t>Dokumentasjon</a:t>
            </a:r>
            <a:r>
              <a:rPr lang="nb-NO" sz="2000" b="1"/>
              <a:t>: </a:t>
            </a:r>
          </a:p>
          <a:p>
            <a:r>
              <a:rPr lang="nb-NO" sz="2000" b="1">
                <a:hlinkClick r:id="rId3"/>
              </a:rPr>
              <a:t>https://www.tensorflow.org</a:t>
            </a:r>
            <a:r>
              <a:rPr lang="nb-NO" sz="2000" b="1"/>
              <a:t> </a:t>
            </a:r>
          </a:p>
          <a:p>
            <a:r>
              <a:rPr lang="nb-NO" sz="2000" b="1">
                <a:hlinkClick r:id="rId4"/>
              </a:rPr>
              <a:t>https://cntk.ai</a:t>
            </a:r>
            <a:endParaRPr lang="nb-NO" sz="2000" b="1" dirty="0"/>
          </a:p>
          <a:p>
            <a:endParaRPr lang="nb-NO" sz="2000" b="1"/>
          </a:p>
          <a:p>
            <a:r>
              <a:rPr lang="nb-NO" sz="2000" b="1"/>
              <a:t>Hvert </a:t>
            </a:r>
            <a:r>
              <a:rPr lang="nb-NO" sz="2000" b="1" dirty="0"/>
              <a:t>til sitt bruk!</a:t>
            </a:r>
          </a:p>
          <a:p>
            <a:r>
              <a:rPr lang="nb-NO" sz="2000" b="1" dirty="0"/>
              <a:t>Don’t be a fanboy</a:t>
            </a:r>
          </a:p>
        </p:txBody>
      </p:sp>
    </p:spTree>
    <p:extLst>
      <p:ext uri="{BB962C8B-B14F-4D97-AF65-F5344CB8AC3E}">
        <p14:creationId xmlns:p14="http://schemas.microsoft.com/office/powerpoint/2010/main" val="110953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References and materials</a:t>
            </a:r>
          </a:p>
        </p:txBody>
      </p:sp>
      <p:sp>
        <p:nvSpPr>
          <p:cNvPr id="3" name="Content Placeholder 2"/>
          <p:cNvSpPr>
            <a:spLocks noGrp="1"/>
          </p:cNvSpPr>
          <p:nvPr>
            <p:ph idx="1"/>
          </p:nvPr>
        </p:nvSpPr>
        <p:spPr>
          <a:xfrm>
            <a:off x="539552" y="1600201"/>
            <a:ext cx="8424936" cy="2404864"/>
          </a:xfrm>
        </p:spPr>
        <p:txBody>
          <a:bodyPr>
            <a:normAutofit/>
          </a:bodyPr>
          <a:lstStyle/>
          <a:p>
            <a:r>
              <a:rPr lang="nb-NO" sz="2400" b="1">
                <a:solidFill>
                  <a:schemeClr val="accent2">
                    <a:lumMod val="50000"/>
                  </a:schemeClr>
                </a:solidFill>
                <a:hlinkClick r:id="rId2"/>
              </a:rPr>
              <a:t>https://github.com/Microsoft/CNTK/</a:t>
            </a:r>
          </a:p>
          <a:p>
            <a:endParaRPr lang="nb-NO" sz="2000">
              <a:hlinkClick r:id="rId2"/>
            </a:endParaRPr>
          </a:p>
          <a:p>
            <a:r>
              <a:rPr lang="nb-NO" sz="2000">
                <a:hlinkClick r:id="rId2"/>
              </a:rPr>
              <a:t>https://github.com/Microsoft/CNTK/wiki/KDD-2016-Tutorial</a:t>
            </a:r>
            <a:endParaRPr lang="nb-NO" sz="2000"/>
          </a:p>
          <a:p>
            <a:r>
              <a:rPr lang="nb-NO" sz="2000">
                <a:hlinkClick r:id="rId3"/>
              </a:rPr>
              <a:t>https://esciencegroup.com/2016/02/08/tensorflow-meets-microsofts-cntk/</a:t>
            </a:r>
            <a:endParaRPr lang="nb-NO" sz="2000"/>
          </a:p>
          <a:p>
            <a:r>
              <a:rPr lang="nb-NO" sz="2000">
                <a:hlinkClick r:id="rId4"/>
              </a:rPr>
              <a:t>http://research.microsoft.com/en-us/um/people/dongyu/CNTK-Tutorial-NIPS2015.pdf</a:t>
            </a:r>
            <a:endParaRPr lang="nb-NO" sz="2000"/>
          </a:p>
          <a:p>
            <a:endParaRPr lang="nb-NO" sz="2000" b="1"/>
          </a:p>
          <a:p>
            <a:endParaRPr lang="nb-NO" sz="2000"/>
          </a:p>
          <a:p>
            <a:endParaRPr lang="nb-NO" sz="2000"/>
          </a:p>
          <a:p>
            <a:endParaRPr lang="nb-NO"/>
          </a:p>
        </p:txBody>
      </p:sp>
      <p:sp>
        <p:nvSpPr>
          <p:cNvPr id="4" name="Slide Number Placeholder 3"/>
          <p:cNvSpPr>
            <a:spLocks noGrp="1"/>
          </p:cNvSpPr>
          <p:nvPr>
            <p:ph type="sldNum" sz="quarter" idx="12"/>
          </p:nvPr>
        </p:nvSpPr>
        <p:spPr/>
        <p:txBody>
          <a:bodyPr/>
          <a:lstStyle/>
          <a:p>
            <a:fld id="{7C909793-4C29-CA47-B92F-AA2CB441F898}" type="slidenum">
              <a:rPr lang="en-US" smtClean="0"/>
              <a:t>44</a:t>
            </a:fld>
            <a:endParaRPr lang="en-US"/>
          </a:p>
        </p:txBody>
      </p:sp>
    </p:spTree>
    <p:extLst>
      <p:ext uri="{BB962C8B-B14F-4D97-AF65-F5344CB8AC3E}">
        <p14:creationId xmlns:p14="http://schemas.microsoft.com/office/powerpoint/2010/main" val="94488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Back propagation</a:t>
            </a:r>
          </a:p>
        </p:txBody>
      </p:sp>
      <p:sp>
        <p:nvSpPr>
          <p:cNvPr id="4" name="Slide Number Placeholder 3"/>
          <p:cNvSpPr>
            <a:spLocks noGrp="1"/>
          </p:cNvSpPr>
          <p:nvPr>
            <p:ph type="sldNum" sz="quarter" idx="12"/>
          </p:nvPr>
        </p:nvSpPr>
        <p:spPr/>
        <p:txBody>
          <a:bodyPr/>
          <a:lstStyle/>
          <a:p>
            <a:fld id="{7C909793-4C29-CA47-B92F-AA2CB441F898}" type="slidenum">
              <a:rPr lang="en-US" smtClean="0"/>
              <a:t>5</a:t>
            </a:fld>
            <a:endParaRPr lang="en-US"/>
          </a:p>
        </p:txBody>
      </p:sp>
      <p:pic>
        <p:nvPicPr>
          <p:cNvPr id="2056" name="Picture 8" descr="Bilderesultat for back propaga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67080" y="1417638"/>
            <a:ext cx="6950902"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56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dirty="0"/>
              <a:t>Tensorflow</a:t>
            </a:r>
          </a:p>
        </p:txBody>
      </p:sp>
      <p:sp>
        <p:nvSpPr>
          <p:cNvPr id="5" name="Content Placeholder 4"/>
          <p:cNvSpPr>
            <a:spLocks noGrp="1"/>
          </p:cNvSpPr>
          <p:nvPr>
            <p:ph idx="1"/>
          </p:nvPr>
        </p:nvSpPr>
        <p:spPr>
          <a:xfrm>
            <a:off x="539552" y="1196753"/>
            <a:ext cx="8064896" cy="1368152"/>
          </a:xfrm>
        </p:spPr>
        <p:txBody>
          <a:bodyPr>
            <a:normAutofit/>
          </a:bodyPr>
          <a:lstStyle/>
          <a:p>
            <a:pPr marL="342900" indent="-342900">
              <a:buFont typeface="Arial" panose="020B0604020202020204" pitchFamily="34" charset="0"/>
              <a:buChar char="•"/>
            </a:pPr>
            <a:r>
              <a:rPr lang="nb-NO" sz="2000" dirty="0"/>
              <a:t>Formålet var å utvikle et system som gjorde det enkelt å deploye machine learning modeller på ulike hardware konfigurasjoner</a:t>
            </a:r>
          </a:p>
          <a:p>
            <a:endParaRPr lang="nb-NO"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3212976"/>
            <a:ext cx="1260447" cy="22048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800" y="3645024"/>
            <a:ext cx="2857500" cy="16002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5760" y="3373016"/>
            <a:ext cx="2813427" cy="1872208"/>
          </a:xfrm>
          <a:prstGeom prst="rect">
            <a:avLst/>
          </a:prstGeom>
        </p:spPr>
      </p:pic>
      <p:sp>
        <p:nvSpPr>
          <p:cNvPr id="7" name="TextBox 6"/>
          <p:cNvSpPr txBox="1"/>
          <p:nvPr/>
        </p:nvSpPr>
        <p:spPr>
          <a:xfrm>
            <a:off x="705037" y="2957559"/>
            <a:ext cx="1505540" cy="369332"/>
          </a:xfrm>
          <a:prstGeom prst="rect">
            <a:avLst/>
          </a:prstGeom>
          <a:noFill/>
        </p:spPr>
        <p:txBody>
          <a:bodyPr wrap="none" rtlCol="0">
            <a:spAutoFit/>
          </a:bodyPr>
          <a:lstStyle/>
          <a:p>
            <a:r>
              <a:rPr lang="nb-NO" dirty="0"/>
              <a:t>Små enheter</a:t>
            </a:r>
          </a:p>
        </p:txBody>
      </p:sp>
      <p:sp>
        <p:nvSpPr>
          <p:cNvPr id="10" name="TextBox 9"/>
          <p:cNvSpPr txBox="1"/>
          <p:nvPr/>
        </p:nvSpPr>
        <p:spPr>
          <a:xfrm>
            <a:off x="3347864" y="2957559"/>
            <a:ext cx="1903085" cy="369332"/>
          </a:xfrm>
          <a:prstGeom prst="rect">
            <a:avLst/>
          </a:prstGeom>
          <a:noFill/>
        </p:spPr>
        <p:txBody>
          <a:bodyPr wrap="none" rtlCol="0">
            <a:spAutoFit/>
          </a:bodyPr>
          <a:lstStyle/>
          <a:p>
            <a:r>
              <a:rPr lang="nb-NO" dirty="0"/>
              <a:t>Desktop / Server</a:t>
            </a:r>
          </a:p>
        </p:txBody>
      </p:sp>
      <p:sp>
        <p:nvSpPr>
          <p:cNvPr id="11" name="TextBox 10"/>
          <p:cNvSpPr txBox="1"/>
          <p:nvPr/>
        </p:nvSpPr>
        <p:spPr>
          <a:xfrm>
            <a:off x="5990847" y="2957559"/>
            <a:ext cx="2005742" cy="369332"/>
          </a:xfrm>
          <a:prstGeom prst="rect">
            <a:avLst/>
          </a:prstGeom>
          <a:noFill/>
        </p:spPr>
        <p:txBody>
          <a:bodyPr wrap="none" rtlCol="0">
            <a:spAutoFit/>
          </a:bodyPr>
          <a:lstStyle/>
          <a:p>
            <a:r>
              <a:rPr lang="nb-NO" dirty="0"/>
              <a:t>Very Large Scale!</a:t>
            </a:r>
          </a:p>
        </p:txBody>
      </p:sp>
    </p:spTree>
    <p:extLst>
      <p:ext uri="{BB962C8B-B14F-4D97-AF65-F5344CB8AC3E}">
        <p14:creationId xmlns:p14="http://schemas.microsoft.com/office/powerpoint/2010/main" val="2911747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dirty="0"/>
              <a:t>Tensorflow</a:t>
            </a:r>
          </a:p>
        </p:txBody>
      </p:sp>
      <p:sp>
        <p:nvSpPr>
          <p:cNvPr id="5" name="Content Placeholder 4"/>
          <p:cNvSpPr>
            <a:spLocks noGrp="1"/>
          </p:cNvSpPr>
          <p:nvPr>
            <p:ph idx="1"/>
          </p:nvPr>
        </p:nvSpPr>
        <p:spPr>
          <a:xfrm>
            <a:off x="539552" y="1196752"/>
            <a:ext cx="7992888" cy="4525963"/>
          </a:xfrm>
        </p:spPr>
        <p:txBody>
          <a:bodyPr>
            <a:normAutofit/>
          </a:bodyPr>
          <a:lstStyle/>
          <a:p>
            <a:pPr marL="342900" indent="-342900">
              <a:buFont typeface="Arial" panose="020B0604020202020204" pitchFamily="34" charset="0"/>
              <a:buChar char="•"/>
            </a:pPr>
            <a:r>
              <a:rPr lang="nb-NO" sz="2000" dirty="0"/>
              <a:t>Raskt kunne flytte en modell fra Research til produksjon!</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617" y="2731591"/>
            <a:ext cx="2143125" cy="2143125"/>
          </a:xfrm>
          <a:prstGeom prst="rect">
            <a:avLst/>
          </a:prstGeom>
        </p:spPr>
      </p:pic>
      <p:sp>
        <p:nvSpPr>
          <p:cNvPr id="11" name="Right Arrow 10"/>
          <p:cNvSpPr/>
          <p:nvPr/>
        </p:nvSpPr>
        <p:spPr>
          <a:xfrm>
            <a:off x="3563888" y="3435860"/>
            <a:ext cx="162648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pic>
        <p:nvPicPr>
          <p:cNvPr id="12" name="Picture 11"/>
          <p:cNvPicPr>
            <a:picLocks noChangeAspect="1"/>
          </p:cNvPicPr>
          <p:nvPr/>
        </p:nvPicPr>
        <p:blipFill>
          <a:blip r:embed="rId4"/>
          <a:stretch>
            <a:fillRect/>
          </a:stretch>
        </p:blipFill>
        <p:spPr>
          <a:xfrm>
            <a:off x="899592" y="2235923"/>
            <a:ext cx="1561905" cy="2447619"/>
          </a:xfrm>
          <a:prstGeom prst="rect">
            <a:avLst/>
          </a:prstGeom>
        </p:spPr>
      </p:pic>
    </p:spTree>
    <p:extLst>
      <p:ext uri="{BB962C8B-B14F-4D97-AF65-F5344CB8AC3E}">
        <p14:creationId xmlns:p14="http://schemas.microsoft.com/office/powerpoint/2010/main" val="3033906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74638"/>
            <a:ext cx="8064896" cy="778098"/>
          </a:xfrm>
        </p:spPr>
        <p:txBody>
          <a:bodyPr/>
          <a:lstStyle/>
          <a:p>
            <a:r>
              <a:rPr lang="nb-NO" dirty="0"/>
              <a:t>Neural network</a:t>
            </a:r>
          </a:p>
        </p:txBody>
      </p:sp>
      <p:sp>
        <p:nvSpPr>
          <p:cNvPr id="5" name="Content Placeholder 4"/>
          <p:cNvSpPr>
            <a:spLocks noGrp="1"/>
          </p:cNvSpPr>
          <p:nvPr>
            <p:ph idx="1"/>
          </p:nvPr>
        </p:nvSpPr>
        <p:spPr>
          <a:xfrm>
            <a:off x="539552" y="1196752"/>
            <a:ext cx="8064896" cy="4525963"/>
          </a:xfrm>
        </p:spPr>
        <p:txBody>
          <a:bodyPr>
            <a:normAutofit/>
          </a:bodyPr>
          <a:lstStyle/>
          <a:p>
            <a:pPr marL="342900" indent="-342900">
              <a:buFont typeface="Arial" panose="020B0604020202020204" pitchFamily="34" charset="0"/>
              <a:buChar char="•"/>
            </a:pPr>
            <a:r>
              <a:rPr lang="nb-NO" sz="2000" dirty="0"/>
              <a:t>Baserer seg på konseptet av en Computational Graph.</a:t>
            </a:r>
          </a:p>
          <a:p>
            <a:endParaRPr lang="nb-NO" sz="2000" dirty="0"/>
          </a:p>
        </p:txBody>
      </p:sp>
      <p:pic>
        <p:nvPicPr>
          <p:cNvPr id="1029" name="Picture 5" descr="https://lh3.googleusercontent.com/_7kowDFjXpPYYBsgV4g-f9cpzkfIPw71NjfLLUWoBW9Io__PBuMmcR-h2dbh3UcNHl2JNdAjgBQcuBtKmJg6c91KumuXDATTFPRHkWXa6krfYA_3LC0y2h544bBgELhISzFq5daJp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836" y="1952245"/>
            <a:ext cx="2592288" cy="352684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s://lh4.googleusercontent.com/X9zmxC1Ghr-BE_ed8zP68vd2W9OZWysIogTi_ogBRFVM6p4g5MESTcFwf1O0DuO4AK8nnY4ECPN8TZjt3ZOiRR2B5bkNFw0bjiIwUzFBMdPzsxTvCmUi6__5spb2iAq3XEKeaJuE_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500825"/>
            <a:ext cx="1872208" cy="2148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63910" y="3131493"/>
            <a:ext cx="992644" cy="369332"/>
          </a:xfrm>
          <a:prstGeom prst="rect">
            <a:avLst/>
          </a:prstGeom>
          <a:noFill/>
        </p:spPr>
        <p:txBody>
          <a:bodyPr wrap="none" rtlCol="0">
            <a:spAutoFit/>
          </a:bodyPr>
          <a:lstStyle/>
          <a:p>
            <a:r>
              <a:rPr lang="nb-NO" dirty="0"/>
              <a:t>Tensors</a:t>
            </a:r>
          </a:p>
        </p:txBody>
      </p:sp>
      <p:cxnSp>
        <p:nvCxnSpPr>
          <p:cNvPr id="6" name="Straight Arrow Connector 5"/>
          <p:cNvCxnSpPr>
            <a:stCxn id="2" idx="1"/>
          </p:cNvCxnSpPr>
          <p:nvPr/>
        </p:nvCxnSpPr>
        <p:spPr>
          <a:xfrm flipH="1">
            <a:off x="4572000" y="3316159"/>
            <a:ext cx="1591910" cy="4728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2" idx="1"/>
          </p:cNvCxnSpPr>
          <p:nvPr/>
        </p:nvCxnSpPr>
        <p:spPr>
          <a:xfrm flipH="1" flipV="1">
            <a:off x="4535996" y="2802720"/>
            <a:ext cx="1627914" cy="5134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8035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08920"/>
            <a:ext cx="8712968" cy="1143000"/>
          </a:xfrm>
        </p:spPr>
        <p:txBody>
          <a:bodyPr/>
          <a:lstStyle/>
          <a:p>
            <a:pPr algn="ctr"/>
            <a:r>
              <a:rPr lang="nb-NO"/>
              <a:t>Natalia CNTK</a:t>
            </a:r>
            <a:br>
              <a:rPr lang="nb-NO"/>
            </a:br>
            <a:r>
              <a:rPr lang="nb-NO"/>
              <a:t>part 1</a:t>
            </a:r>
          </a:p>
        </p:txBody>
      </p:sp>
      <p:sp>
        <p:nvSpPr>
          <p:cNvPr id="4" name="Slide Number Placeholder 3"/>
          <p:cNvSpPr>
            <a:spLocks noGrp="1"/>
          </p:cNvSpPr>
          <p:nvPr>
            <p:ph type="sldNum" sz="quarter" idx="12"/>
          </p:nvPr>
        </p:nvSpPr>
        <p:spPr/>
        <p:txBody>
          <a:bodyPr/>
          <a:lstStyle/>
          <a:p>
            <a:fld id="{7C909793-4C29-CA47-B92F-AA2CB441F898}" type="slidenum">
              <a:rPr lang="en-US" smtClean="0"/>
              <a:t>9</a:t>
            </a:fld>
            <a:endParaRPr lang="en-US"/>
          </a:p>
        </p:txBody>
      </p:sp>
    </p:spTree>
    <p:extLst>
      <p:ext uri="{BB962C8B-B14F-4D97-AF65-F5344CB8AC3E}">
        <p14:creationId xmlns:p14="http://schemas.microsoft.com/office/powerpoint/2010/main" val="1269445798"/>
      </p:ext>
    </p:extLst>
  </p:cSld>
  <p:clrMapOvr>
    <a:masterClrMapping/>
  </p:clrMapOvr>
</p:sld>
</file>

<file path=ppt/theme/theme1.xml><?xml version="1.0" encoding="utf-8"?>
<a:theme xmlns:a="http://schemas.openxmlformats.org/drawingml/2006/main" name="Office Theme">
  <a:themeElements>
    <a:clrScheme name="Inmeta">
      <a:dk1>
        <a:sysClr val="windowText" lastClr="000000"/>
      </a:dk1>
      <a:lt1>
        <a:sysClr val="window" lastClr="FFFFFF"/>
      </a:lt1>
      <a:dk2>
        <a:srgbClr val="000000"/>
      </a:dk2>
      <a:lt2>
        <a:srgbClr val="FFFFFF"/>
      </a:lt2>
      <a:accent1>
        <a:srgbClr val="3C0095"/>
      </a:accent1>
      <a:accent2>
        <a:srgbClr val="F900C5"/>
      </a:accent2>
      <a:accent3>
        <a:srgbClr val="FFF000"/>
      </a:accent3>
      <a:accent4>
        <a:srgbClr val="00D6A1"/>
      </a:accent4>
      <a:accent5>
        <a:srgbClr val="00F5FF"/>
      </a:accent5>
      <a:accent6>
        <a:srgbClr val="8D8E8D"/>
      </a:accent6>
      <a:hlink>
        <a:srgbClr val="F900C5"/>
      </a:hlink>
      <a:folHlink>
        <a:srgbClr val="8D8E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werpoint Inmeta template" id="{4303CB7D-6142-4E4F-A102-DFBAF588290D}" vid="{876403CF-94A1-45D1-B1DA-4C734633771F}"/>
    </a:ext>
  </a:extLst>
</a:theme>
</file>

<file path=ppt/theme/theme2.xml><?xml version="1.0" encoding="utf-8"?>
<a:theme xmlns:a="http://schemas.openxmlformats.org/drawingml/2006/main" name="1_Office Theme">
  <a:themeElements>
    <a:clrScheme name="Inmeta">
      <a:dk1>
        <a:sysClr val="windowText" lastClr="000000"/>
      </a:dk1>
      <a:lt1>
        <a:sysClr val="window" lastClr="FFFFFF"/>
      </a:lt1>
      <a:dk2>
        <a:srgbClr val="000000"/>
      </a:dk2>
      <a:lt2>
        <a:srgbClr val="FFFFFF"/>
      </a:lt2>
      <a:accent1>
        <a:srgbClr val="3C0095"/>
      </a:accent1>
      <a:accent2>
        <a:srgbClr val="F900C5"/>
      </a:accent2>
      <a:accent3>
        <a:srgbClr val="FFF000"/>
      </a:accent3>
      <a:accent4>
        <a:srgbClr val="00D6A1"/>
      </a:accent4>
      <a:accent5>
        <a:srgbClr val="00F5FF"/>
      </a:accent5>
      <a:accent6>
        <a:srgbClr val="8D8E8D"/>
      </a:accent6>
      <a:hlink>
        <a:srgbClr val="F900C5"/>
      </a:hlink>
      <a:folHlink>
        <a:srgbClr val="8D8E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werpoint Inmeta template" id="{4303CB7D-6142-4E4F-A102-DFBAF588290D}" vid="{3655F32E-E0A4-4EB4-AF06-F4E3D30C92D1}"/>
    </a:ext>
  </a:extLst>
</a:theme>
</file>

<file path=ppt/theme/theme3.xml><?xml version="1.0" encoding="utf-8"?>
<a:theme xmlns:a="http://schemas.openxmlformats.org/drawingml/2006/main" name="2_Office Theme">
  <a:themeElements>
    <a:clrScheme name="Inmeta">
      <a:dk1>
        <a:sysClr val="windowText" lastClr="000000"/>
      </a:dk1>
      <a:lt1>
        <a:sysClr val="window" lastClr="FFFFFF"/>
      </a:lt1>
      <a:dk2>
        <a:srgbClr val="000000"/>
      </a:dk2>
      <a:lt2>
        <a:srgbClr val="FFFFFF"/>
      </a:lt2>
      <a:accent1>
        <a:srgbClr val="3C0095"/>
      </a:accent1>
      <a:accent2>
        <a:srgbClr val="F900C5"/>
      </a:accent2>
      <a:accent3>
        <a:srgbClr val="FFF000"/>
      </a:accent3>
      <a:accent4>
        <a:srgbClr val="00D6A1"/>
      </a:accent4>
      <a:accent5>
        <a:srgbClr val="00F5FF"/>
      </a:accent5>
      <a:accent6>
        <a:srgbClr val="8D8E8D"/>
      </a:accent6>
      <a:hlink>
        <a:srgbClr val="F900C5"/>
      </a:hlink>
      <a:folHlink>
        <a:srgbClr val="8D8E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werpoint Inmeta template" id="{4303CB7D-6142-4E4F-A102-DFBAF588290D}" vid="{5C6C3FB3-A457-41B9-BD4D-DD39C94A63BE}"/>
    </a:ext>
  </a:extLst>
</a:theme>
</file>

<file path=ppt/theme/theme4.xml><?xml version="1.0" encoding="utf-8"?>
<a:theme xmlns:a="http://schemas.openxmlformats.org/drawingml/2006/main" name="3_Office Theme">
  <a:themeElements>
    <a:clrScheme name="Inmeta">
      <a:dk1>
        <a:sysClr val="windowText" lastClr="000000"/>
      </a:dk1>
      <a:lt1>
        <a:sysClr val="window" lastClr="FFFFFF"/>
      </a:lt1>
      <a:dk2>
        <a:srgbClr val="000000"/>
      </a:dk2>
      <a:lt2>
        <a:srgbClr val="FFFFFF"/>
      </a:lt2>
      <a:accent1>
        <a:srgbClr val="3C0095"/>
      </a:accent1>
      <a:accent2>
        <a:srgbClr val="F900C5"/>
      </a:accent2>
      <a:accent3>
        <a:srgbClr val="FFF000"/>
      </a:accent3>
      <a:accent4>
        <a:srgbClr val="00D6A1"/>
      </a:accent4>
      <a:accent5>
        <a:srgbClr val="00F5FF"/>
      </a:accent5>
      <a:accent6>
        <a:srgbClr val="8D8E8D"/>
      </a:accent6>
      <a:hlink>
        <a:srgbClr val="F900C5"/>
      </a:hlink>
      <a:folHlink>
        <a:srgbClr val="8D8E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werpoint Inmeta template" id="{4303CB7D-6142-4E4F-A102-DFBAF588290D}" vid="{A8A35931-5097-409B-888C-0894E0BB330E}"/>
    </a:ext>
  </a:extLst>
</a:theme>
</file>

<file path=ppt/theme/theme5.xml><?xml version="1.0" encoding="utf-8"?>
<a:theme xmlns:a="http://schemas.openxmlformats.org/drawingml/2006/main" name="4_Office Theme">
  <a:themeElements>
    <a:clrScheme name="Inmeta">
      <a:dk1>
        <a:sysClr val="windowText" lastClr="000000"/>
      </a:dk1>
      <a:lt1>
        <a:sysClr val="window" lastClr="FFFFFF"/>
      </a:lt1>
      <a:dk2>
        <a:srgbClr val="000000"/>
      </a:dk2>
      <a:lt2>
        <a:srgbClr val="FFFFFF"/>
      </a:lt2>
      <a:accent1>
        <a:srgbClr val="3C0095"/>
      </a:accent1>
      <a:accent2>
        <a:srgbClr val="F900C5"/>
      </a:accent2>
      <a:accent3>
        <a:srgbClr val="FFF000"/>
      </a:accent3>
      <a:accent4>
        <a:srgbClr val="00D6A1"/>
      </a:accent4>
      <a:accent5>
        <a:srgbClr val="00F5FF"/>
      </a:accent5>
      <a:accent6>
        <a:srgbClr val="8D8E8D"/>
      </a:accent6>
      <a:hlink>
        <a:srgbClr val="F900C5"/>
      </a:hlink>
      <a:folHlink>
        <a:srgbClr val="8D8E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werpoint Inmeta template" id="{4303CB7D-6142-4E4F-A102-DFBAF588290D}" vid="{31C774E0-4B7E-40BE-8379-6EBA75E3948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9B793060AE2F7438664788B12702AC9" ma:contentTypeVersion="" ma:contentTypeDescription="Create a new document." ma:contentTypeScope="" ma:versionID="41c8c27610fca0f8397e0735f2aac23e">
  <xsd:schema xmlns:xsd="http://www.w3.org/2001/XMLSchema" xmlns:xs="http://www.w3.org/2001/XMLSchema" xmlns:p="http://schemas.microsoft.com/office/2006/metadata/properties" xmlns:ns2="4e88248a-5527-43af-bf92-4eb4c2757641" targetNamespace="http://schemas.microsoft.com/office/2006/metadata/properties" ma:root="true" ma:fieldsID="5ff4bd8a9ee6efe3ebb71fd7ea3c74ca" ns2:_="">
    <xsd:import namespace="4e88248a-5527-43af-bf92-4eb4c275764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88248a-5527-43af-bf92-4eb4c275764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F270D92-C883-4538-9B99-CC116C2E5E8B}">
  <ds:schemaRefs>
    <ds:schemaRef ds:uri="http://schemas.microsoft.com/sharepoint/v3/contenttype/forms"/>
  </ds:schemaRefs>
</ds:datastoreItem>
</file>

<file path=customXml/itemProps2.xml><?xml version="1.0" encoding="utf-8"?>
<ds:datastoreItem xmlns:ds="http://schemas.openxmlformats.org/officeDocument/2006/customXml" ds:itemID="{C0C7E6F7-C305-445A-9D9D-D8E93B69EA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88248a-5527-43af-bf92-4eb4c275764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71CA9D-55D4-462D-A6BF-58E25F9527F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e88248a-5527-43af-bf92-4eb4c2757641"/>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2611</TotalTime>
  <Words>1607</Words>
  <Application>Microsoft Office PowerPoint</Application>
  <PresentationFormat>On-screen Show (4:3)</PresentationFormat>
  <Paragraphs>346</Paragraphs>
  <Slides>44</Slides>
  <Notes>26</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44</vt:i4>
      </vt:variant>
    </vt:vector>
  </HeadingPairs>
  <TitlesOfParts>
    <vt:vector size="55" baseType="lpstr">
      <vt:lpstr>-apple-system</vt:lpstr>
      <vt:lpstr>Arial</vt:lpstr>
      <vt:lpstr>Calibri</vt:lpstr>
      <vt:lpstr>Consolas</vt:lpstr>
      <vt:lpstr>Neuzeit S LT Std Book</vt:lpstr>
      <vt:lpstr>Wingdings</vt:lpstr>
      <vt:lpstr>Office Theme</vt:lpstr>
      <vt:lpstr>1_Office Theme</vt:lpstr>
      <vt:lpstr>2_Office Theme</vt:lpstr>
      <vt:lpstr>3_Office Theme</vt:lpstr>
      <vt:lpstr>4_Office Theme</vt:lpstr>
      <vt:lpstr>CNTK meets TensorFlow </vt:lpstr>
      <vt:lpstr>CNTK and Tensorflow</vt:lpstr>
      <vt:lpstr>Deep Learning : where to use</vt:lpstr>
      <vt:lpstr>Deep Learning - CNN</vt:lpstr>
      <vt:lpstr>Back propagation</vt:lpstr>
      <vt:lpstr>Tensorflow</vt:lpstr>
      <vt:lpstr>Tensorflow</vt:lpstr>
      <vt:lpstr>Neural network</vt:lpstr>
      <vt:lpstr>Natalia CNTK part 1</vt:lpstr>
      <vt:lpstr>CNTK : about</vt:lpstr>
      <vt:lpstr>…few words about licensing</vt:lpstr>
      <vt:lpstr>CNTK : about</vt:lpstr>
      <vt:lpstr>CNTK : how to use</vt:lpstr>
      <vt:lpstr>Configure training process</vt:lpstr>
      <vt:lpstr>Configure training process</vt:lpstr>
      <vt:lpstr>SimpleNetworkBuilder</vt:lpstr>
      <vt:lpstr>Configure training process</vt:lpstr>
      <vt:lpstr>SGD</vt:lpstr>
      <vt:lpstr>CNTK : usability</vt:lpstr>
      <vt:lpstr>CNTK DEMO:   very simple Linear Regression</vt:lpstr>
      <vt:lpstr>Tensorflow</vt:lpstr>
      <vt:lpstr>Tensorflow - Linear Regression</vt:lpstr>
      <vt:lpstr>MLP + Softmax</vt:lpstr>
      <vt:lpstr>Tensorflow – MLP – 2 Hidden layers</vt:lpstr>
      <vt:lpstr>Tensorflow – Resume training</vt:lpstr>
      <vt:lpstr>Tensorflow – Resume training</vt:lpstr>
      <vt:lpstr>Tensorflow – Logging (Summary)</vt:lpstr>
      <vt:lpstr>Tensorflow – Logging (Summary)</vt:lpstr>
      <vt:lpstr>Tensorboard</vt:lpstr>
      <vt:lpstr>Dokumentasjon – Noen eksempler </vt:lpstr>
      <vt:lpstr>Dokumentasjon – Noen eksempler</vt:lpstr>
      <vt:lpstr>Tensorflow DEMO</vt:lpstr>
      <vt:lpstr>Natalia CNTK  part 2</vt:lpstr>
      <vt:lpstr>BrainScript</vt:lpstr>
      <vt:lpstr>BrainScript Builder basics</vt:lpstr>
      <vt:lpstr>BrainScript: essentials</vt:lpstr>
      <vt:lpstr>Brain Script: predefined</vt:lpstr>
      <vt:lpstr>MNIST example</vt:lpstr>
      <vt:lpstr>CNTK DEMO 2:   MNIST with One-Hidden-Layer Neural Network </vt:lpstr>
      <vt:lpstr>CNTK: Where to start</vt:lpstr>
      <vt:lpstr>Summary</vt:lpstr>
      <vt:lpstr>Subjective Feedback</vt:lpstr>
      <vt:lpstr>PowerPoint Presentation</vt:lpstr>
      <vt:lpstr>References and materials</vt:lpstr>
    </vt:vector>
  </TitlesOfParts>
  <Company>Crayon 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Pilot Kickoff</dc:title>
  <dc:creator>Jensen Norderud, Anniken</dc:creator>
  <cp:lastModifiedBy>An, Natalia</cp:lastModifiedBy>
  <cp:revision>553</cp:revision>
  <dcterms:created xsi:type="dcterms:W3CDTF">2013-06-18T07:04:18Z</dcterms:created>
  <dcterms:modified xsi:type="dcterms:W3CDTF">2016-09-20T13:57:19Z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0x01010069B793060AE2F7438664788B12702AC9</vt:lpwstr>
  </property>
  <property fmtid="{D5CDD505-2E9C-101B-9397-08002B2CF9AE}" pid="3" name="IsMyDocuments">
    <vt:bool>true</vt:bool>
  </property>
</Properties>
</file>